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9" r:id="rId4"/>
    <p:sldId id="258" r:id="rId5"/>
    <p:sldId id="259" r:id="rId6"/>
    <p:sldId id="260" r:id="rId7"/>
    <p:sldId id="261" r:id="rId8"/>
    <p:sldId id="264" r:id="rId9"/>
    <p:sldId id="265" r:id="rId10"/>
    <p:sldId id="266" r:id="rId11"/>
    <p:sldId id="267" r:id="rId12"/>
    <p:sldId id="268" r:id="rId13"/>
  </p:sldIdLst>
  <p:sldSz cx="18288000" cy="10287000"/>
  <p:notesSz cx="6858000" cy="9144000"/>
  <p:embeddedFontLst>
    <p:embeddedFont>
      <p:font typeface="Arimo" panose="02010600030101010101" charset="0"/>
      <p:regular r:id="rId14"/>
    </p:embeddedFont>
    <p:embeddedFont>
      <p:font typeface="Arimo Bold" panose="02010600030101010101"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9.pn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txBody>
          <a:bodyPr/>
          <a:lstStyle/>
          <a:p>
            <a:endParaRPr lang="en-US" dirty="0"/>
          </a:p>
        </p:txBody>
      </p:sp>
      <p:grpSp>
        <p:nvGrpSpPr>
          <p:cNvPr id="3" name="Group 3"/>
          <p:cNvGrpSpPr/>
          <p:nvPr/>
        </p:nvGrpSpPr>
        <p:grpSpPr>
          <a:xfrm>
            <a:off x="0" y="0"/>
            <a:ext cx="18288000" cy="1861066"/>
            <a:chOff x="0" y="0"/>
            <a:chExt cx="4816593" cy="490157"/>
          </a:xfrm>
        </p:grpSpPr>
        <p:sp>
          <p:nvSpPr>
            <p:cNvPr id="4" name="Freeform 4"/>
            <p:cNvSpPr/>
            <p:nvPr/>
          </p:nvSpPr>
          <p:spPr>
            <a:xfrm>
              <a:off x="0" y="0"/>
              <a:ext cx="4816592" cy="490157"/>
            </a:xfrm>
            <a:custGeom>
              <a:avLst/>
              <a:gdLst/>
              <a:ahLst/>
              <a:cxnLst/>
              <a:rect l="l" t="t" r="r" b="b"/>
              <a:pathLst>
                <a:path w="4816592" h="490157">
                  <a:moveTo>
                    <a:pt x="0" y="0"/>
                  </a:moveTo>
                  <a:lnTo>
                    <a:pt x="4816592" y="0"/>
                  </a:lnTo>
                  <a:lnTo>
                    <a:pt x="4816592" y="490157"/>
                  </a:lnTo>
                  <a:lnTo>
                    <a:pt x="0" y="490157"/>
                  </a:lnTo>
                  <a:close/>
                </a:path>
              </a:pathLst>
            </a:custGeom>
            <a:solidFill>
              <a:srgbClr val="CEBCAF"/>
            </a:solidFill>
          </p:spPr>
        </p:sp>
        <p:sp>
          <p:nvSpPr>
            <p:cNvPr id="5" name="TextBox 5"/>
            <p:cNvSpPr txBox="1"/>
            <p:nvPr/>
          </p:nvSpPr>
          <p:spPr>
            <a:xfrm>
              <a:off x="0" y="-38100"/>
              <a:ext cx="4816593" cy="528257"/>
            </a:xfrm>
            <a:prstGeom prst="rect">
              <a:avLst/>
            </a:prstGeom>
          </p:spPr>
          <p:txBody>
            <a:bodyPr lIns="50800" tIns="50800" rIns="50800" bIns="50800" rtlCol="0" anchor="ctr"/>
            <a:lstStyle/>
            <a:p>
              <a:pPr algn="ctr">
                <a:lnSpc>
                  <a:spcPts val="3120"/>
                </a:lnSpc>
              </a:pPr>
              <a:endParaRPr/>
            </a:p>
          </p:txBody>
        </p:sp>
      </p:grpSp>
      <p:sp>
        <p:nvSpPr>
          <p:cNvPr id="6" name="Freeform 6"/>
          <p:cNvSpPr/>
          <p:nvPr/>
        </p:nvSpPr>
        <p:spPr>
          <a:xfrm>
            <a:off x="131155" y="-28575"/>
            <a:ext cx="1901820" cy="1861066"/>
          </a:xfrm>
          <a:custGeom>
            <a:avLst/>
            <a:gdLst/>
            <a:ahLst/>
            <a:cxnLst/>
            <a:rect l="l" t="t" r="r" b="b"/>
            <a:pathLst>
              <a:path w="1901820" h="1861066">
                <a:moveTo>
                  <a:pt x="0" y="0"/>
                </a:moveTo>
                <a:lnTo>
                  <a:pt x="1901820" y="0"/>
                </a:lnTo>
                <a:lnTo>
                  <a:pt x="1901820" y="1861066"/>
                </a:lnTo>
                <a:lnTo>
                  <a:pt x="0" y="1861066"/>
                </a:lnTo>
                <a:lnTo>
                  <a:pt x="0" y="0"/>
                </a:lnTo>
                <a:close/>
              </a:path>
            </a:pathLst>
          </a:custGeom>
          <a:blipFill>
            <a:blip r:embed="rId3"/>
            <a:stretch>
              <a:fillRect/>
            </a:stretch>
          </a:blipFill>
        </p:spPr>
      </p:sp>
      <p:sp>
        <p:nvSpPr>
          <p:cNvPr id="9" name="TextBox 9"/>
          <p:cNvSpPr txBox="1"/>
          <p:nvPr/>
        </p:nvSpPr>
        <p:spPr>
          <a:xfrm>
            <a:off x="607071" y="2530896"/>
            <a:ext cx="17073853" cy="1667555"/>
          </a:xfrm>
          <a:prstGeom prst="rect">
            <a:avLst/>
          </a:prstGeom>
        </p:spPr>
        <p:txBody>
          <a:bodyPr lIns="0" tIns="0" rIns="0" bIns="0" rtlCol="0" anchor="t">
            <a:spAutoFit/>
          </a:bodyPr>
          <a:lstStyle/>
          <a:p>
            <a:pPr algn="ctr">
              <a:lnSpc>
                <a:spcPts val="6401"/>
              </a:lnSpc>
            </a:pPr>
            <a:r>
              <a:rPr lang="en-US" sz="6401" b="1" spc="921" dirty="0">
                <a:solidFill>
                  <a:srgbClr val="000000"/>
                </a:solidFill>
                <a:latin typeface="Times New Roman" panose="02020603050405020304" pitchFamily="18" charset="0"/>
                <a:ea typeface="Proxima Nova Bold"/>
                <a:cs typeface="Times New Roman" panose="02020603050405020304" pitchFamily="18" charset="0"/>
                <a:sym typeface="Proxima Nova Bold"/>
              </a:rPr>
              <a:t>BÁO CÁO </a:t>
            </a:r>
          </a:p>
          <a:p>
            <a:pPr algn="ctr">
              <a:lnSpc>
                <a:spcPts val="6401"/>
              </a:lnSpc>
            </a:pPr>
            <a:r>
              <a:rPr lang="en-US" sz="6401" b="1" spc="921" dirty="0">
                <a:solidFill>
                  <a:srgbClr val="000000"/>
                </a:solidFill>
                <a:latin typeface="Times New Roman" panose="02020603050405020304" pitchFamily="18" charset="0"/>
                <a:ea typeface="Proxima Nova Bold"/>
                <a:cs typeface="Times New Roman" panose="02020603050405020304" pitchFamily="18" charset="0"/>
                <a:sym typeface="Proxima Nova Bold"/>
              </a:rPr>
              <a:t>ĐỒ ÁN CƠ SỞ NGÀNH</a:t>
            </a:r>
          </a:p>
        </p:txBody>
      </p:sp>
      <p:sp>
        <p:nvSpPr>
          <p:cNvPr id="10" name="TextBox 10"/>
          <p:cNvSpPr txBox="1"/>
          <p:nvPr/>
        </p:nvSpPr>
        <p:spPr>
          <a:xfrm>
            <a:off x="-762000" y="7756104"/>
            <a:ext cx="5324918" cy="497508"/>
          </a:xfrm>
          <a:prstGeom prst="rect">
            <a:avLst/>
          </a:prstGeom>
        </p:spPr>
        <p:txBody>
          <a:bodyPr wrap="square" lIns="0" tIns="0" rIns="0" bIns="0" rtlCol="0" anchor="t">
            <a:spAutoFit/>
          </a:bodyPr>
          <a:lstStyle/>
          <a:p>
            <a:pPr algn="ctr">
              <a:lnSpc>
                <a:spcPts val="4200"/>
              </a:lnSpc>
            </a:pPr>
            <a:r>
              <a:rPr lang="en-US" sz="3000" i="1" dirty="0">
                <a:solidFill>
                  <a:srgbClr val="000000"/>
                </a:solidFill>
                <a:latin typeface="Times New Roman" panose="02020603050405020304" pitchFamily="18" charset="0"/>
                <a:ea typeface="DejaVu Serif Italics"/>
                <a:cs typeface="Times New Roman" panose="02020603050405020304" pitchFamily="18" charset="0"/>
                <a:sym typeface="DejaVu Serif Italics"/>
              </a:rPr>
              <a:t>SVTH: Lâm Thanh </a:t>
            </a:r>
            <a:r>
              <a:rPr lang="en-US" sz="3000" i="1" dirty="0" err="1">
                <a:solidFill>
                  <a:srgbClr val="000000"/>
                </a:solidFill>
                <a:latin typeface="Times New Roman" panose="02020603050405020304" pitchFamily="18" charset="0"/>
                <a:ea typeface="DejaVu Serif Italics"/>
                <a:cs typeface="Times New Roman" panose="02020603050405020304" pitchFamily="18" charset="0"/>
                <a:sym typeface="DejaVu Serif Italics"/>
              </a:rPr>
              <a:t>Đỉnh</a:t>
            </a:r>
            <a:endParaRPr lang="en-US" sz="3000" i="1" dirty="0">
              <a:solidFill>
                <a:srgbClr val="000000"/>
              </a:solidFill>
              <a:latin typeface="Times New Roman" panose="02020603050405020304" pitchFamily="18" charset="0"/>
              <a:ea typeface="DejaVu Serif Italics"/>
              <a:cs typeface="Times New Roman" panose="02020603050405020304" pitchFamily="18" charset="0"/>
              <a:sym typeface="DejaVu Serif Italics"/>
            </a:endParaRPr>
          </a:p>
        </p:txBody>
      </p:sp>
      <p:sp>
        <p:nvSpPr>
          <p:cNvPr id="11" name="TextBox 11"/>
          <p:cNvSpPr txBox="1"/>
          <p:nvPr/>
        </p:nvSpPr>
        <p:spPr>
          <a:xfrm>
            <a:off x="-868355" y="7183306"/>
            <a:ext cx="5802660" cy="497508"/>
          </a:xfrm>
          <a:prstGeom prst="rect">
            <a:avLst/>
          </a:prstGeom>
        </p:spPr>
        <p:txBody>
          <a:bodyPr lIns="0" tIns="0" rIns="0" bIns="0" rtlCol="0" anchor="t">
            <a:spAutoFit/>
          </a:bodyPr>
          <a:lstStyle/>
          <a:p>
            <a:pPr algn="ctr">
              <a:lnSpc>
                <a:spcPts val="4200"/>
              </a:lnSpc>
            </a:pPr>
            <a:r>
              <a:rPr lang="en-US" sz="3000" i="1" dirty="0">
                <a:solidFill>
                  <a:srgbClr val="000000"/>
                </a:solidFill>
                <a:latin typeface="Times New Roman" panose="02020603050405020304" pitchFamily="18" charset="0"/>
                <a:ea typeface="DejaVu Serif Italics"/>
                <a:cs typeface="Times New Roman" panose="02020603050405020304" pitchFamily="18" charset="0"/>
                <a:sym typeface="DejaVu Serif Italics"/>
              </a:rPr>
              <a:t>GVHD: TS. </a:t>
            </a:r>
            <a:r>
              <a:rPr lang="en-US" sz="3000" i="1" dirty="0" err="1">
                <a:solidFill>
                  <a:srgbClr val="000000"/>
                </a:solidFill>
                <a:latin typeface="Times New Roman" panose="02020603050405020304" pitchFamily="18" charset="0"/>
                <a:ea typeface="DejaVu Serif Italics"/>
                <a:cs typeface="Times New Roman" panose="02020603050405020304" pitchFamily="18" charset="0"/>
                <a:sym typeface="DejaVu Serif Italics"/>
              </a:rPr>
              <a:t>Trần</a:t>
            </a:r>
            <a:r>
              <a:rPr lang="en-US" sz="3000" i="1" dirty="0">
                <a:solidFill>
                  <a:srgbClr val="000000"/>
                </a:solidFill>
                <a:latin typeface="Times New Roman" panose="02020603050405020304" pitchFamily="18" charset="0"/>
                <a:ea typeface="DejaVu Serif Italics"/>
                <a:cs typeface="Times New Roman" panose="02020603050405020304" pitchFamily="18" charset="0"/>
                <a:sym typeface="DejaVu Serif Italics"/>
              </a:rPr>
              <a:t> Văn Nam</a:t>
            </a:r>
          </a:p>
        </p:txBody>
      </p:sp>
      <p:sp>
        <p:nvSpPr>
          <p:cNvPr id="12" name="TextBox 12"/>
          <p:cNvSpPr txBox="1"/>
          <p:nvPr/>
        </p:nvSpPr>
        <p:spPr>
          <a:xfrm>
            <a:off x="-914400" y="198659"/>
            <a:ext cx="20403192" cy="1448569"/>
          </a:xfrm>
          <a:prstGeom prst="rect">
            <a:avLst/>
          </a:prstGeom>
        </p:spPr>
        <p:txBody>
          <a:bodyPr lIns="0" tIns="0" rIns="0" bIns="0" rtlCol="0" anchor="t">
            <a:spAutoFit/>
          </a:bodyPr>
          <a:lstStyle/>
          <a:p>
            <a:pPr algn="ctr">
              <a:lnSpc>
                <a:spcPts val="5771"/>
              </a:lnSpc>
              <a:spcBef>
                <a:spcPct val="0"/>
              </a:spcBef>
            </a:pPr>
            <a:r>
              <a:rPr lang="en-US" sz="4439" b="1" spc="266" dirty="0">
                <a:solidFill>
                  <a:srgbClr val="000000"/>
                </a:solidFill>
                <a:latin typeface="Times New Roman" panose="02020603050405020304" pitchFamily="18" charset="0"/>
                <a:ea typeface="Arimo Bold"/>
                <a:cs typeface="Times New Roman" panose="02020603050405020304" pitchFamily="18" charset="0"/>
                <a:sym typeface="Arimo Bold"/>
              </a:rPr>
              <a:t>ĐẠI HỌC TRÀ VINH</a:t>
            </a:r>
          </a:p>
          <a:p>
            <a:pPr algn="ctr">
              <a:lnSpc>
                <a:spcPts val="5771"/>
              </a:lnSpc>
              <a:spcBef>
                <a:spcPct val="0"/>
              </a:spcBef>
            </a:pPr>
            <a:r>
              <a:rPr lang="en-US" sz="4439" b="1" spc="266" dirty="0">
                <a:solidFill>
                  <a:srgbClr val="000000"/>
                </a:solidFill>
                <a:latin typeface="Times New Roman" panose="02020603050405020304" pitchFamily="18" charset="0"/>
                <a:ea typeface="Arimo Bold"/>
                <a:cs typeface="Times New Roman" panose="02020603050405020304" pitchFamily="18" charset="0"/>
                <a:sym typeface="Arimo Bold"/>
              </a:rPr>
              <a:t>KHOA KỸ THUẬT &amp; CÔNG NGHỆ</a:t>
            </a:r>
          </a:p>
        </p:txBody>
      </p:sp>
      <p:sp>
        <p:nvSpPr>
          <p:cNvPr id="13" name="TextBox 13"/>
          <p:cNvSpPr txBox="1"/>
          <p:nvPr/>
        </p:nvSpPr>
        <p:spPr>
          <a:xfrm>
            <a:off x="1159685" y="4457700"/>
            <a:ext cx="16255021" cy="2456057"/>
          </a:xfrm>
          <a:prstGeom prst="rect">
            <a:avLst/>
          </a:prstGeom>
        </p:spPr>
        <p:txBody>
          <a:bodyPr wrap="square" lIns="0" tIns="0" rIns="0" bIns="0" rtlCol="0" anchor="t">
            <a:spAutoFit/>
          </a:bodyPr>
          <a:lstStyle/>
          <a:p>
            <a:pPr algn="ctr">
              <a:lnSpc>
                <a:spcPts val="6623"/>
              </a:lnSpc>
            </a:pPr>
            <a:r>
              <a:rPr lang="en-US" sz="4300" b="1" dirty="0">
                <a:solidFill>
                  <a:schemeClr val="accent2"/>
                </a:solidFill>
                <a:effectLst/>
                <a:latin typeface="Times New Roman" panose="02020603050405020304" pitchFamily="18" charset="0"/>
                <a:ea typeface="宋体" panose="02010600030101010101" pitchFamily="2" charset="-122"/>
              </a:rPr>
              <a:t>TÌM HIỂU NGÔN NGỮ LẬP TRÌNH PYTHON. XÂY DỰNG PHẦN MỀM QUẢN LÝ ĐIỂM ĐỒ ÁN, ĐỀ TÀI CỦ SINH VIÊN KHOA KT&amp;CN- TRƯỜNG ĐẠI HỌC TRÀ VINH</a:t>
            </a:r>
            <a:endParaRPr lang="en-US" sz="4300" b="1" dirty="0">
              <a:solidFill>
                <a:schemeClr val="accent2"/>
              </a:solidFill>
              <a:latin typeface="Arimo Bold"/>
              <a:ea typeface="Arimo Bold"/>
              <a:cs typeface="Arimo Bold"/>
              <a:sym typeface="Arimo Bold"/>
            </a:endParaRPr>
          </a:p>
        </p:txBody>
      </p:sp>
      <p:sp>
        <p:nvSpPr>
          <p:cNvPr id="14" name="TextBox 14"/>
          <p:cNvSpPr txBox="1"/>
          <p:nvPr/>
        </p:nvSpPr>
        <p:spPr>
          <a:xfrm>
            <a:off x="0" y="8310236"/>
            <a:ext cx="4364682" cy="491481"/>
          </a:xfrm>
          <a:prstGeom prst="rect">
            <a:avLst/>
          </a:prstGeom>
        </p:spPr>
        <p:txBody>
          <a:bodyPr lIns="0" tIns="0" rIns="0" bIns="0" rtlCol="0" anchor="t">
            <a:spAutoFit/>
          </a:bodyPr>
          <a:lstStyle/>
          <a:p>
            <a:pPr algn="l">
              <a:lnSpc>
                <a:spcPts val="4200"/>
              </a:lnSpc>
            </a:pPr>
            <a:r>
              <a:rPr lang="en-US" sz="3000" i="1" dirty="0" err="1">
                <a:solidFill>
                  <a:srgbClr val="000000"/>
                </a:solidFill>
                <a:latin typeface="Times New Roman" panose="02020603050405020304" pitchFamily="18" charset="0"/>
                <a:ea typeface="Arimo"/>
                <a:cs typeface="Times New Roman" panose="02020603050405020304" pitchFamily="18" charset="0"/>
                <a:sym typeface="Arimo"/>
              </a:rPr>
              <a:t>Lớp</a:t>
            </a:r>
            <a:r>
              <a:rPr lang="en-US" sz="3000" i="1" dirty="0">
                <a:solidFill>
                  <a:srgbClr val="000000"/>
                </a:solidFill>
                <a:latin typeface="Times New Roman" panose="02020603050405020304" pitchFamily="18" charset="0"/>
                <a:ea typeface="Arimo"/>
                <a:cs typeface="Times New Roman" panose="02020603050405020304" pitchFamily="18" charset="0"/>
                <a:sym typeface="Arimo"/>
              </a:rPr>
              <a:t>: DA22TTA</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6" name="TextBox 6"/>
          <p:cNvSpPr txBox="1"/>
          <p:nvPr/>
        </p:nvSpPr>
        <p:spPr>
          <a:xfrm>
            <a:off x="-7374" y="1621158"/>
            <a:ext cx="18302748" cy="6059351"/>
          </a:xfrm>
          <a:prstGeom prst="rect">
            <a:avLst/>
          </a:prstGeom>
        </p:spPr>
        <p:txBody>
          <a:bodyPr wrap="square" lIns="0" tIns="0" rIns="0" bIns="0" rtlCol="0" anchor="t">
            <a:spAutoFit/>
          </a:bodyPr>
          <a:lstStyle/>
          <a:p>
            <a:pPr algn="just">
              <a:lnSpc>
                <a:spcPts val="6030"/>
              </a:lnSpc>
            </a:pPr>
            <a:r>
              <a:rPr lang="en-US" sz="3000" dirty="0">
                <a:solidFill>
                  <a:srgbClr val="000000"/>
                </a:solidFill>
                <a:latin typeface="Arimo"/>
                <a:ea typeface="Arimo"/>
                <a:cs typeface="Arimo"/>
                <a:sym typeface="Arimo"/>
              </a:rPr>
              <a:t>Hoàn </a:t>
            </a:r>
            <a:r>
              <a:rPr lang="en-US" sz="3000" dirty="0" err="1">
                <a:solidFill>
                  <a:srgbClr val="000000"/>
                </a:solidFill>
                <a:latin typeface="Arimo"/>
                <a:ea typeface="Arimo"/>
                <a:cs typeface="Arimo"/>
                <a:sym typeface="Arimo"/>
              </a:rPr>
              <a:t>thiện</a:t>
            </a:r>
            <a:r>
              <a:rPr lang="en-US" sz="3000" dirty="0">
                <a:solidFill>
                  <a:srgbClr val="000000"/>
                </a:solidFill>
                <a:latin typeface="Arimo"/>
                <a:ea typeface="Arimo"/>
                <a:cs typeface="Arimo"/>
                <a:sym typeface="Arimo"/>
              </a:rPr>
              <a:t> </a:t>
            </a:r>
            <a:r>
              <a:rPr lang="en-US" sz="3000" dirty="0" err="1">
                <a:solidFill>
                  <a:srgbClr val="000000"/>
                </a:solidFill>
                <a:latin typeface="Arimo"/>
                <a:ea typeface="Arimo"/>
                <a:cs typeface="Arimo"/>
                <a:sym typeface="Arimo"/>
              </a:rPr>
              <a:t>chức</a:t>
            </a:r>
            <a:r>
              <a:rPr lang="en-US" sz="3000" dirty="0">
                <a:solidFill>
                  <a:srgbClr val="000000"/>
                </a:solidFill>
                <a:latin typeface="Arimo"/>
                <a:ea typeface="Arimo"/>
                <a:cs typeface="Arimo"/>
                <a:sym typeface="Arimo"/>
              </a:rPr>
              <a:t> </a:t>
            </a:r>
            <a:r>
              <a:rPr lang="en-US" sz="3000" dirty="0" err="1">
                <a:solidFill>
                  <a:srgbClr val="000000"/>
                </a:solidFill>
                <a:latin typeface="Arimo"/>
                <a:ea typeface="Arimo"/>
                <a:cs typeface="Arimo"/>
                <a:sym typeface="Arimo"/>
              </a:rPr>
              <a:t>năng</a:t>
            </a:r>
            <a:r>
              <a:rPr lang="en-US" sz="3000" dirty="0">
                <a:solidFill>
                  <a:srgbClr val="000000"/>
                </a:solidFill>
                <a:latin typeface="Arimo"/>
                <a:ea typeface="Arimo"/>
                <a:cs typeface="Arimo"/>
                <a:sym typeface="Arimo"/>
              </a:rPr>
              <a:t> </a:t>
            </a:r>
            <a:r>
              <a:rPr lang="en-US" sz="3000" dirty="0" err="1">
                <a:solidFill>
                  <a:srgbClr val="000000"/>
                </a:solidFill>
                <a:latin typeface="Arimo"/>
                <a:ea typeface="Arimo"/>
                <a:cs typeface="Arimo"/>
                <a:sym typeface="Arimo"/>
              </a:rPr>
              <a:t>chính</a:t>
            </a:r>
            <a:r>
              <a:rPr lang="en-US" sz="3000" dirty="0">
                <a:solidFill>
                  <a:srgbClr val="000000"/>
                </a:solidFill>
                <a:latin typeface="Arimo"/>
                <a:ea typeface="Arimo"/>
                <a:cs typeface="Arimo"/>
                <a:sym typeface="Arimo"/>
              </a:rPr>
              <a:t>:</a:t>
            </a:r>
          </a:p>
          <a:p>
            <a:pPr marL="647711" lvl="1" indent="-323856" algn="just">
              <a:lnSpc>
                <a:spcPts val="6030"/>
              </a:lnSpc>
              <a:buFont typeface="Arial"/>
              <a:buChar char="•"/>
            </a:pPr>
            <a:r>
              <a:rPr lang="en-US" sz="3200" dirty="0" err="1">
                <a:latin typeface="Times New Roman" panose="02020603050405020304" pitchFamily="18" charset="0"/>
                <a:cs typeface="Times New Roman" panose="02020603050405020304" pitchFamily="18" charset="0"/>
              </a:rPr>
              <a:t>Xây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mềm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điểm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với</a:t>
            </a:r>
            <a:r>
              <a:rPr lang="en-US" sz="3200" dirty="0">
                <a:latin typeface="Times New Roman" panose="02020603050405020304" pitchFamily="18" charset="0"/>
                <a:cs typeface="Times New Roman" panose="02020603050405020304" pitchFamily="18" charset="0"/>
              </a:rPr>
              <a:t> Python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Django.</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a:t>
            </a:r>
          </a:p>
          <a:p>
            <a:pPr marL="647711" lvl="1" indent="-323856" algn="just">
              <a:lnSpc>
                <a:spcPts val="6030"/>
              </a:lnSpc>
              <a:buFont typeface="Arial"/>
              <a:buChar char="•"/>
            </a:pPr>
            <a:r>
              <a:rPr lang="en-US" sz="3200" dirty="0" err="1">
                <a:latin typeface="Times New Roman" panose="02020603050405020304" pitchFamily="18" charset="0"/>
                <a:cs typeface="Times New Roman" panose="02020603050405020304" pitchFamily="18" charset="0"/>
              </a:rPr>
              <a:t>Đáp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ứng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xem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điểm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kê.</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Quản</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lý</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thông</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tin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chùa</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qua Admin Dashboard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thêm</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sửa</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xóa</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a:t>
            </a:r>
          </a:p>
          <a:p>
            <a:pPr marL="647711" lvl="1" indent="-323856" algn="just">
              <a:lnSpc>
                <a:spcPts val="6030"/>
              </a:lnSpc>
              <a:buFont typeface="Arial"/>
              <a:buChar char="•"/>
            </a:pPr>
            <a:r>
              <a:rPr lang="en-US" sz="3200" dirty="0">
                <a:latin typeface="Times New Roman" panose="02020603050405020304" pitchFamily="18" charset="0"/>
                <a:cs typeface="Times New Roman" panose="02020603050405020304" pitchFamily="18" charset="0"/>
              </a:rPr>
              <a:t>Giao </a:t>
            </a:r>
            <a:r>
              <a:rPr lang="en-US" sz="3200" dirty="0" err="1">
                <a:latin typeface="Times New Roman" panose="02020603050405020304" pitchFamily="18" charset="0"/>
                <a:cs typeface="Times New Roman" panose="02020603050405020304" pitchFamily="18" charset="0"/>
              </a:rPr>
              <a:t>diện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tuân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theo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mô</a:t>
            </a:r>
            <a:r>
              <a:rPr lang="en-US" sz="3200" dirty="0">
                <a:latin typeface="Times New Roman" panose="02020603050405020304" pitchFamily="18" charset="0"/>
                <a:cs typeface="Times New Roman" panose="02020603050405020304" pitchFamily="18" charset="0"/>
              </a:rPr>
              <a:t> hình MVT, </a:t>
            </a:r>
            <a:r>
              <a:rPr lang="en-US" sz="3200" dirty="0" err="1">
                <a:latin typeface="Times New Roman" panose="02020603050405020304" pitchFamily="18" charset="0"/>
                <a:cs typeface="Times New Roman" panose="02020603050405020304" pitchFamily="18" charset="0"/>
              </a:rPr>
              <a:t>đảm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dễ</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nâng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cấp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Tối</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ưu</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hóa</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hiệu</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suất</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a:t>
            </a:r>
          </a:p>
          <a:p>
            <a:pPr marL="647711" lvl="1" indent="-323856" algn="just">
              <a:lnSpc>
                <a:spcPts val="6030"/>
              </a:lnSpc>
              <a:buFont typeface="Arial"/>
              <a:buChar char="•"/>
            </a:pPr>
            <a:r>
              <a:rPr lang="vi-VN" sz="3200" dirty="0">
                <a:latin typeface="Times New Roman" panose="02020603050405020304" pitchFamily="18" charset="0"/>
                <a:cs typeface="Times New Roman" panose="02020603050405020304" pitchFamily="18" charset="0"/>
              </a:rPr>
              <a:t>Nâng cao kỹ năng lập trình backend, xử lý cơ sở dữ liệu và xây dựng giao diện với Django Templates</a:t>
            </a:r>
            <a:r>
              <a:rPr lang="en-US" sz="3200" dirty="0">
                <a:latin typeface="Times New Roman" panose="02020603050405020304" pitchFamily="18" charset="0"/>
                <a:cs typeface="Times New Roman" panose="02020603050405020304" pitchFamily="18" charset="0"/>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nâng</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cao</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khả</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năng</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tìm</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 </a:t>
            </a:r>
            <a:r>
              <a:rPr lang="en-US" sz="3000" dirty="0" err="1">
                <a:solidFill>
                  <a:srgbClr val="000000"/>
                </a:solidFill>
                <a:latin typeface="Times New Roman" panose="02020603050405020304" pitchFamily="18" charset="0"/>
                <a:ea typeface="Arimo"/>
                <a:cs typeface="Times New Roman" panose="02020603050405020304" pitchFamily="18" charset="0"/>
                <a:sym typeface="Arimo"/>
              </a:rPr>
              <a:t>kiếm</a:t>
            </a:r>
            <a:r>
              <a:rPr lang="en-US" sz="3000" dirty="0">
                <a:solidFill>
                  <a:srgbClr val="000000"/>
                </a:solidFill>
                <a:latin typeface="Times New Roman" panose="02020603050405020304" pitchFamily="18" charset="0"/>
                <a:ea typeface="Arimo"/>
                <a:cs typeface="Times New Roman" panose="02020603050405020304" pitchFamily="18" charset="0"/>
                <a:sym typeface="Arimo"/>
              </a:rPr>
              <a:t>.</a:t>
            </a:r>
          </a:p>
        </p:txBody>
      </p:sp>
      <p:sp>
        <p:nvSpPr>
          <p:cNvPr id="7" name="TextBox 7"/>
          <p:cNvSpPr txBox="1"/>
          <p:nvPr/>
        </p:nvSpPr>
        <p:spPr>
          <a:xfrm>
            <a:off x="-7374" y="557212"/>
            <a:ext cx="14531766" cy="942975"/>
          </a:xfrm>
          <a:prstGeom prst="rect">
            <a:avLst/>
          </a:prstGeom>
        </p:spPr>
        <p:txBody>
          <a:bodyPr lIns="0" tIns="0" rIns="0" bIns="0" rtlCol="0" anchor="t">
            <a:spAutoFit/>
          </a:bodyPr>
          <a:lstStyle/>
          <a:p>
            <a:pPr>
              <a:lnSpc>
                <a:spcPts val="7200"/>
              </a:lnSpc>
            </a:pP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V.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Kết</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quả</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đạt</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được</a:t>
            </a:r>
            <a:endParaRPr lang="en-US" sz="6000" b="1" dirty="0">
              <a:solidFill>
                <a:srgbClr val="000000"/>
              </a:solidFill>
              <a:latin typeface="Times New Roman" panose="02020603050405020304" pitchFamily="18" charset="0"/>
              <a:ea typeface="Arimo Bold"/>
              <a:cs typeface="Times New Roman" panose="02020603050405020304" pitchFamily="18" charset="0"/>
              <a:sym typeface="Arimo Bold"/>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rot="-2700000">
            <a:off x="14942593" y="638045"/>
            <a:ext cx="9515826" cy="7362870"/>
          </a:xfrm>
          <a:custGeom>
            <a:avLst/>
            <a:gdLst/>
            <a:ahLst/>
            <a:cxnLst/>
            <a:rect l="l" t="t" r="r" b="b"/>
            <a:pathLst>
              <a:path w="9515826" h="7362870">
                <a:moveTo>
                  <a:pt x="0" y="0"/>
                </a:moveTo>
                <a:lnTo>
                  <a:pt x="9515826" y="0"/>
                </a:lnTo>
                <a:lnTo>
                  <a:pt x="9515826" y="7362870"/>
                </a:lnTo>
                <a:lnTo>
                  <a:pt x="0" y="7362870"/>
                </a:lnTo>
                <a:lnTo>
                  <a:pt x="0" y="0"/>
                </a:lnTo>
                <a:close/>
              </a:path>
            </a:pathLst>
          </a:custGeom>
          <a:blipFill>
            <a:blip r:embed="rId3"/>
            <a:stretch>
              <a:fillRect/>
            </a:stretch>
          </a:blipFill>
        </p:spPr>
      </p:sp>
      <p:sp>
        <p:nvSpPr>
          <p:cNvPr id="4" name="Freeform 4"/>
          <p:cNvSpPr/>
          <p:nvPr/>
        </p:nvSpPr>
        <p:spPr>
          <a:xfrm rot="-2154788">
            <a:off x="15531877" y="4882994"/>
            <a:ext cx="8645009" cy="8935410"/>
          </a:xfrm>
          <a:custGeom>
            <a:avLst/>
            <a:gdLst/>
            <a:ahLst/>
            <a:cxnLst/>
            <a:rect l="l" t="t" r="r" b="b"/>
            <a:pathLst>
              <a:path w="8645009" h="8935410">
                <a:moveTo>
                  <a:pt x="0" y="0"/>
                </a:moveTo>
                <a:lnTo>
                  <a:pt x="8645009" y="0"/>
                </a:lnTo>
                <a:lnTo>
                  <a:pt x="8645009" y="8935410"/>
                </a:lnTo>
                <a:lnTo>
                  <a:pt x="0" y="8935410"/>
                </a:lnTo>
                <a:lnTo>
                  <a:pt x="0" y="0"/>
                </a:lnTo>
                <a:close/>
              </a:path>
            </a:pathLst>
          </a:custGeom>
          <a:blipFill>
            <a:blip r:embed="rId4"/>
            <a:stretch>
              <a:fillRect/>
            </a:stretch>
          </a:blipFill>
        </p:spPr>
      </p:sp>
      <p:sp>
        <p:nvSpPr>
          <p:cNvPr id="5" name="Freeform 5"/>
          <p:cNvSpPr/>
          <p:nvPr/>
        </p:nvSpPr>
        <p:spPr>
          <a:xfrm rot="-10665953">
            <a:off x="14434468" y="-966232"/>
            <a:ext cx="9961611" cy="4719313"/>
          </a:xfrm>
          <a:custGeom>
            <a:avLst/>
            <a:gdLst/>
            <a:ahLst/>
            <a:cxnLst/>
            <a:rect l="l" t="t" r="r" b="b"/>
            <a:pathLst>
              <a:path w="9961611" h="4719313">
                <a:moveTo>
                  <a:pt x="0" y="0"/>
                </a:moveTo>
                <a:lnTo>
                  <a:pt x="9961612" y="0"/>
                </a:lnTo>
                <a:lnTo>
                  <a:pt x="9961612" y="4719314"/>
                </a:lnTo>
                <a:lnTo>
                  <a:pt x="0" y="4719314"/>
                </a:lnTo>
                <a:lnTo>
                  <a:pt x="0" y="0"/>
                </a:lnTo>
                <a:close/>
              </a:path>
            </a:pathLst>
          </a:custGeom>
          <a:blipFill>
            <a:blip r:embed="rId5"/>
            <a:stretch>
              <a:fillRect/>
            </a:stretch>
          </a:blipFill>
        </p:spPr>
      </p:sp>
      <p:sp>
        <p:nvSpPr>
          <p:cNvPr id="6" name="TextBox 6"/>
          <p:cNvSpPr txBox="1"/>
          <p:nvPr/>
        </p:nvSpPr>
        <p:spPr>
          <a:xfrm>
            <a:off x="539614" y="238516"/>
            <a:ext cx="14531766" cy="942975"/>
          </a:xfrm>
          <a:prstGeom prst="rect">
            <a:avLst/>
          </a:prstGeom>
        </p:spPr>
        <p:txBody>
          <a:bodyPr lIns="0" tIns="0" rIns="0" bIns="0" rtlCol="0" anchor="t">
            <a:spAutoFit/>
          </a:bodyPr>
          <a:lstStyle/>
          <a:p>
            <a:pPr algn="l">
              <a:lnSpc>
                <a:spcPts val="7200"/>
              </a:lnSpc>
            </a:pPr>
            <a:r>
              <a:rPr lang="en-US" sz="6000" b="1">
                <a:solidFill>
                  <a:srgbClr val="000000"/>
                </a:solidFill>
                <a:latin typeface="Arimo Bold"/>
                <a:ea typeface="Arimo Bold"/>
                <a:cs typeface="Arimo Bold"/>
                <a:sym typeface="Arimo Bold"/>
              </a:rPr>
              <a:t>V. Kết luận</a:t>
            </a:r>
          </a:p>
        </p:txBody>
      </p:sp>
      <p:sp>
        <p:nvSpPr>
          <p:cNvPr id="7" name="TextBox 7"/>
          <p:cNvSpPr txBox="1"/>
          <p:nvPr/>
        </p:nvSpPr>
        <p:spPr>
          <a:xfrm>
            <a:off x="539614" y="1598085"/>
            <a:ext cx="14531766" cy="6433813"/>
          </a:xfrm>
          <a:prstGeom prst="rect">
            <a:avLst/>
          </a:prstGeom>
        </p:spPr>
        <p:txBody>
          <a:bodyPr lIns="0" tIns="0" rIns="0" bIns="0" rtlCol="0" anchor="t">
            <a:spAutoFit/>
          </a:bodyPr>
          <a:lstStyle/>
          <a:p>
            <a:pPr algn="l">
              <a:lnSpc>
                <a:spcPts val="4243"/>
              </a:lnSpc>
              <a:spcBef>
                <a:spcPct val="0"/>
              </a:spcBef>
            </a:pPr>
            <a:r>
              <a:rPr lang="vi-VN" sz="3200" dirty="0"/>
              <a:t>Đề tài đã xây dựng thành công phần mềm quản lý điểm đồ án, đáp ứng các chức năng quản lý và báo cáo cơ bản với Python và Django. Phần mềm có giao diện thân thiện, dễ sử dụng, giúp tự động hóa quy trình quản lý hiệu quả. Quá trình thực hiện đã giúp nâng cao kỹ năng lập trình và hiểu rõ hơn về quy trình phát triển phần mềm.</a:t>
            </a:r>
            <a:endParaRPr lang="en-US" sz="3200" dirty="0"/>
          </a:p>
          <a:p>
            <a:pPr algn="l">
              <a:lnSpc>
                <a:spcPts val="4243"/>
              </a:lnSpc>
              <a:spcBef>
                <a:spcPct val="0"/>
              </a:spcBef>
            </a:pPr>
            <a:r>
              <a:rPr lang="en-US" sz="3030" dirty="0" err="1">
                <a:solidFill>
                  <a:srgbClr val="000000"/>
                </a:solidFill>
                <a:latin typeface="Arimo"/>
                <a:ea typeface="Arimo"/>
                <a:cs typeface="Arimo"/>
                <a:sym typeface="Arimo"/>
              </a:rPr>
              <a:t>Hướng</a:t>
            </a:r>
            <a:r>
              <a:rPr lang="en-US" sz="3030" dirty="0">
                <a:solidFill>
                  <a:srgbClr val="000000"/>
                </a:solidFill>
                <a:latin typeface="Arimo"/>
                <a:ea typeface="Arimo"/>
                <a:cs typeface="Arimo"/>
                <a:sym typeface="Arimo"/>
              </a:rPr>
              <a:t> </a:t>
            </a:r>
            <a:r>
              <a:rPr lang="en-US" sz="3030" dirty="0" err="1">
                <a:solidFill>
                  <a:srgbClr val="000000"/>
                </a:solidFill>
                <a:latin typeface="Arimo"/>
                <a:ea typeface="Arimo"/>
                <a:cs typeface="Arimo"/>
                <a:sym typeface="Arimo"/>
              </a:rPr>
              <a:t>phát</a:t>
            </a:r>
            <a:r>
              <a:rPr lang="en-US" sz="3030" dirty="0">
                <a:solidFill>
                  <a:srgbClr val="000000"/>
                </a:solidFill>
                <a:latin typeface="Arimo"/>
                <a:ea typeface="Arimo"/>
                <a:cs typeface="Arimo"/>
                <a:sym typeface="Arimo"/>
              </a:rPr>
              <a:t> </a:t>
            </a:r>
            <a:r>
              <a:rPr lang="en-US" sz="3030" dirty="0" err="1">
                <a:solidFill>
                  <a:srgbClr val="000000"/>
                </a:solidFill>
                <a:latin typeface="Arimo"/>
                <a:ea typeface="Arimo"/>
                <a:cs typeface="Arimo"/>
                <a:sym typeface="Arimo"/>
              </a:rPr>
              <a:t>triển</a:t>
            </a:r>
            <a:r>
              <a:rPr lang="en-US" sz="3030" dirty="0">
                <a:solidFill>
                  <a:srgbClr val="000000"/>
                </a:solidFill>
                <a:latin typeface="Arimo"/>
                <a:ea typeface="Arimo"/>
                <a:cs typeface="Arimo"/>
                <a:sym typeface="Arimo"/>
              </a:rPr>
              <a:t>:</a:t>
            </a:r>
          </a:p>
          <a:p>
            <a:pPr marL="784370" lvl="1" indent="-457200" algn="l">
              <a:lnSpc>
                <a:spcPts val="4243"/>
              </a:lnSpc>
              <a:buFont typeface="Arial" panose="020B0604020202020204" pitchFamily="34" charset="0"/>
              <a:buChar char="•"/>
            </a:pPr>
            <a:r>
              <a:rPr lang="en-US" sz="3200" dirty="0" err="1">
                <a:latin typeface="Times New Roman" panose="02020603050405020304" pitchFamily="18" charset="0"/>
                <a:cs typeface="Times New Roman" panose="02020603050405020304" pitchFamily="18" charset="0"/>
              </a:rPr>
              <a:t>Mở</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rộng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thêm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duyệt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theo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dõi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tiến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a:t>
            </a:r>
          </a:p>
          <a:p>
            <a:pPr marL="784370" lvl="1" indent="-457200" algn="l">
              <a:lnSpc>
                <a:spcPts val="4243"/>
              </a:lnSpc>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Phân quyền chi tiết hơn: bổ sung quyền cho sinh viên để theo dõi kết quả cá nhân.</a:t>
            </a:r>
            <a:endParaRPr lang="en-US" sz="3200" dirty="0">
              <a:latin typeface="Times New Roman" panose="02020603050405020304" pitchFamily="18" charset="0"/>
              <a:cs typeface="Times New Roman" panose="02020603050405020304" pitchFamily="18" charset="0"/>
            </a:endParaRPr>
          </a:p>
          <a:p>
            <a:pPr marL="784370" lvl="1" indent="-457200" algn="l">
              <a:lnSpc>
                <a:spcPts val="4243"/>
              </a:lnSpc>
              <a:buFont typeface="Arial" panose="020B0604020202020204" pitchFamily="34" charset="0"/>
              <a:buChar char="•"/>
            </a:pPr>
            <a:r>
              <a:rPr lang="vi-VN" sz="3200" dirty="0">
                <a:latin typeface="Times New Roman" panose="02020603050405020304" pitchFamily="18" charset="0"/>
                <a:cs typeface="Times New Roman" panose="02020603050405020304" pitchFamily="18" charset="0"/>
              </a:rPr>
              <a:t>Phát triển hệ thống đánh giá theo tiêu chí: giữa kỳ, cuối kỳ, giảng viên hướng dẫn và phản biện.</a:t>
            </a:r>
            <a:endParaRPr lang="en-US" sz="3200" dirty="0">
              <a:latin typeface="Times New Roman" panose="02020603050405020304" pitchFamily="18" charset="0"/>
              <a:cs typeface="Times New Roman" panose="02020603050405020304" pitchFamily="18" charset="0"/>
            </a:endParaRPr>
          </a:p>
          <a:p>
            <a:pPr marL="784370" lvl="1" indent="-457200" algn="l">
              <a:lnSpc>
                <a:spcPts val="4243"/>
              </a:lnSpc>
              <a:buFont typeface="Arial" panose="020B0604020202020204" pitchFamily="34" charset="0"/>
              <a:buChar char="•"/>
            </a:pPr>
            <a:r>
              <a:rPr lang="en-US" sz="3200" dirty="0" err="1">
                <a:latin typeface="Times New Roman" panose="02020603050405020304" pitchFamily="18" charset="0"/>
                <a:cs typeface="Times New Roman" panose="02020603050405020304" pitchFamily="18" charset="0"/>
              </a:rPr>
              <a:t>Thêm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chỉnh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sửa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cá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mật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khoản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t>.</a:t>
            </a:r>
            <a:endParaRPr lang="en-US" sz="3030" dirty="0">
              <a:solidFill>
                <a:srgbClr val="000000"/>
              </a:solidFill>
              <a:latin typeface="Arimo"/>
              <a:ea typeface="Arimo"/>
              <a:cs typeface="Arimo"/>
              <a:sym typeface="Arim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3000769" y="7910906"/>
            <a:ext cx="10987285" cy="9449065"/>
          </a:xfrm>
          <a:custGeom>
            <a:avLst/>
            <a:gdLst/>
            <a:ahLst/>
            <a:cxnLst/>
            <a:rect l="l" t="t" r="r" b="b"/>
            <a:pathLst>
              <a:path w="10987285" h="9449065">
                <a:moveTo>
                  <a:pt x="0" y="0"/>
                </a:moveTo>
                <a:lnTo>
                  <a:pt x="10987286" y="0"/>
                </a:lnTo>
                <a:lnTo>
                  <a:pt x="10987286" y="9449066"/>
                </a:lnTo>
                <a:lnTo>
                  <a:pt x="0" y="9449066"/>
                </a:lnTo>
                <a:lnTo>
                  <a:pt x="0" y="0"/>
                </a:lnTo>
                <a:close/>
              </a:path>
            </a:pathLst>
          </a:custGeom>
          <a:blipFill>
            <a:blip r:embed="rId3"/>
            <a:stretch>
              <a:fillRect/>
            </a:stretch>
          </a:blipFill>
        </p:spPr>
      </p:sp>
      <p:sp>
        <p:nvSpPr>
          <p:cNvPr id="4" name="Freeform 4"/>
          <p:cNvSpPr/>
          <p:nvPr/>
        </p:nvSpPr>
        <p:spPr>
          <a:xfrm>
            <a:off x="-3908908" y="4462336"/>
            <a:ext cx="7405851" cy="7044816"/>
          </a:xfrm>
          <a:custGeom>
            <a:avLst/>
            <a:gdLst/>
            <a:ahLst/>
            <a:cxnLst/>
            <a:rect l="l" t="t" r="r" b="b"/>
            <a:pathLst>
              <a:path w="7405851" h="7044816">
                <a:moveTo>
                  <a:pt x="0" y="0"/>
                </a:moveTo>
                <a:lnTo>
                  <a:pt x="7405851" y="0"/>
                </a:lnTo>
                <a:lnTo>
                  <a:pt x="7405851" y="7044816"/>
                </a:lnTo>
                <a:lnTo>
                  <a:pt x="0" y="7044816"/>
                </a:lnTo>
                <a:lnTo>
                  <a:pt x="0" y="0"/>
                </a:lnTo>
                <a:close/>
              </a:path>
            </a:pathLst>
          </a:custGeom>
          <a:blipFill>
            <a:blip r:embed="rId4"/>
            <a:stretch>
              <a:fillRect/>
            </a:stretch>
          </a:blipFill>
        </p:spPr>
      </p:sp>
      <p:sp>
        <p:nvSpPr>
          <p:cNvPr id="5" name="Freeform 5"/>
          <p:cNvSpPr/>
          <p:nvPr/>
        </p:nvSpPr>
        <p:spPr>
          <a:xfrm rot="834593" flipH="1">
            <a:off x="4769846" y="8065807"/>
            <a:ext cx="1771659" cy="3959015"/>
          </a:xfrm>
          <a:custGeom>
            <a:avLst/>
            <a:gdLst/>
            <a:ahLst/>
            <a:cxnLst/>
            <a:rect l="l" t="t" r="r" b="b"/>
            <a:pathLst>
              <a:path w="1771659" h="3959015">
                <a:moveTo>
                  <a:pt x="1771659" y="0"/>
                </a:moveTo>
                <a:lnTo>
                  <a:pt x="0" y="0"/>
                </a:lnTo>
                <a:lnTo>
                  <a:pt x="0" y="3959015"/>
                </a:lnTo>
                <a:lnTo>
                  <a:pt x="1771659" y="3959015"/>
                </a:lnTo>
                <a:lnTo>
                  <a:pt x="1771659" y="0"/>
                </a:lnTo>
                <a:close/>
              </a:path>
            </a:pathLst>
          </a:custGeom>
          <a:blipFill>
            <a:blip r:embed="rId5"/>
            <a:stretch>
              <a:fillRect/>
            </a:stretch>
          </a:blipFill>
        </p:spPr>
      </p:sp>
      <p:sp>
        <p:nvSpPr>
          <p:cNvPr id="6" name="Freeform 6"/>
          <p:cNvSpPr/>
          <p:nvPr/>
        </p:nvSpPr>
        <p:spPr>
          <a:xfrm rot="1743279">
            <a:off x="13468056" y="-1753903"/>
            <a:ext cx="6805225" cy="4908269"/>
          </a:xfrm>
          <a:custGeom>
            <a:avLst/>
            <a:gdLst/>
            <a:ahLst/>
            <a:cxnLst/>
            <a:rect l="l" t="t" r="r" b="b"/>
            <a:pathLst>
              <a:path w="6805225" h="4908269">
                <a:moveTo>
                  <a:pt x="0" y="0"/>
                </a:moveTo>
                <a:lnTo>
                  <a:pt x="6805225" y="0"/>
                </a:lnTo>
                <a:lnTo>
                  <a:pt x="6805225" y="4908269"/>
                </a:lnTo>
                <a:lnTo>
                  <a:pt x="0" y="4908269"/>
                </a:lnTo>
                <a:lnTo>
                  <a:pt x="0" y="0"/>
                </a:lnTo>
                <a:close/>
              </a:path>
            </a:pathLst>
          </a:custGeom>
          <a:blipFill>
            <a:blip r:embed="rId6"/>
            <a:stretch>
              <a:fillRect/>
            </a:stretch>
          </a:blipFill>
        </p:spPr>
      </p:sp>
      <p:sp>
        <p:nvSpPr>
          <p:cNvPr id="7" name="Freeform 7"/>
          <p:cNvSpPr/>
          <p:nvPr/>
        </p:nvSpPr>
        <p:spPr>
          <a:xfrm rot="-2381061">
            <a:off x="15891719" y="6461229"/>
            <a:ext cx="2147128" cy="4798051"/>
          </a:xfrm>
          <a:custGeom>
            <a:avLst/>
            <a:gdLst/>
            <a:ahLst/>
            <a:cxnLst/>
            <a:rect l="l" t="t" r="r" b="b"/>
            <a:pathLst>
              <a:path w="2147128" h="4798051">
                <a:moveTo>
                  <a:pt x="0" y="0"/>
                </a:moveTo>
                <a:lnTo>
                  <a:pt x="2147128" y="0"/>
                </a:lnTo>
                <a:lnTo>
                  <a:pt x="2147128" y="4798050"/>
                </a:lnTo>
                <a:lnTo>
                  <a:pt x="0" y="4798050"/>
                </a:lnTo>
                <a:lnTo>
                  <a:pt x="0" y="0"/>
                </a:lnTo>
                <a:close/>
              </a:path>
            </a:pathLst>
          </a:custGeom>
          <a:blipFill>
            <a:blip r:embed="rId5"/>
            <a:stretch>
              <a:fillRect/>
            </a:stretch>
          </a:blipFill>
        </p:spPr>
      </p:sp>
      <p:sp>
        <p:nvSpPr>
          <p:cNvPr id="8" name="Freeform 8"/>
          <p:cNvSpPr/>
          <p:nvPr/>
        </p:nvSpPr>
        <p:spPr>
          <a:xfrm rot="3449789" flipH="1">
            <a:off x="-486612" y="3213775"/>
            <a:ext cx="1771659" cy="3959015"/>
          </a:xfrm>
          <a:custGeom>
            <a:avLst/>
            <a:gdLst/>
            <a:ahLst/>
            <a:cxnLst/>
            <a:rect l="l" t="t" r="r" b="b"/>
            <a:pathLst>
              <a:path w="1771659" h="3959015">
                <a:moveTo>
                  <a:pt x="1771659" y="0"/>
                </a:moveTo>
                <a:lnTo>
                  <a:pt x="0" y="0"/>
                </a:lnTo>
                <a:lnTo>
                  <a:pt x="0" y="3959015"/>
                </a:lnTo>
                <a:lnTo>
                  <a:pt x="1771659" y="3959015"/>
                </a:lnTo>
                <a:lnTo>
                  <a:pt x="1771659" y="0"/>
                </a:lnTo>
                <a:close/>
              </a:path>
            </a:pathLst>
          </a:custGeom>
          <a:blipFill>
            <a:blip r:embed="rId5"/>
            <a:stretch>
              <a:fillRect/>
            </a:stretch>
          </a:blipFill>
        </p:spPr>
      </p:sp>
      <p:sp>
        <p:nvSpPr>
          <p:cNvPr id="9" name="Freeform 9"/>
          <p:cNvSpPr/>
          <p:nvPr/>
        </p:nvSpPr>
        <p:spPr>
          <a:xfrm rot="147258">
            <a:off x="10300003" y="8270302"/>
            <a:ext cx="8513766" cy="4033397"/>
          </a:xfrm>
          <a:custGeom>
            <a:avLst/>
            <a:gdLst/>
            <a:ahLst/>
            <a:cxnLst/>
            <a:rect l="l" t="t" r="r" b="b"/>
            <a:pathLst>
              <a:path w="8513766" h="4033397">
                <a:moveTo>
                  <a:pt x="0" y="0"/>
                </a:moveTo>
                <a:lnTo>
                  <a:pt x="8513766" y="0"/>
                </a:lnTo>
                <a:lnTo>
                  <a:pt x="8513766" y="4033396"/>
                </a:lnTo>
                <a:lnTo>
                  <a:pt x="0" y="4033396"/>
                </a:lnTo>
                <a:lnTo>
                  <a:pt x="0" y="0"/>
                </a:lnTo>
                <a:close/>
              </a:path>
            </a:pathLst>
          </a:custGeom>
          <a:blipFill>
            <a:blip r:embed="rId7"/>
            <a:stretch>
              <a:fillRect/>
            </a:stretch>
          </a:blipFill>
        </p:spPr>
      </p:sp>
      <p:sp>
        <p:nvSpPr>
          <p:cNvPr id="10" name="Freeform 10"/>
          <p:cNvSpPr/>
          <p:nvPr/>
        </p:nvSpPr>
        <p:spPr>
          <a:xfrm rot="1070216">
            <a:off x="5998860" y="-4670176"/>
            <a:ext cx="7976944" cy="6989797"/>
          </a:xfrm>
          <a:custGeom>
            <a:avLst/>
            <a:gdLst/>
            <a:ahLst/>
            <a:cxnLst/>
            <a:rect l="l" t="t" r="r" b="b"/>
            <a:pathLst>
              <a:path w="7976944" h="6989797">
                <a:moveTo>
                  <a:pt x="0" y="0"/>
                </a:moveTo>
                <a:lnTo>
                  <a:pt x="7976944" y="0"/>
                </a:lnTo>
                <a:lnTo>
                  <a:pt x="7976944" y="6989797"/>
                </a:lnTo>
                <a:lnTo>
                  <a:pt x="0" y="6989797"/>
                </a:lnTo>
                <a:lnTo>
                  <a:pt x="0" y="0"/>
                </a:lnTo>
                <a:close/>
              </a:path>
            </a:pathLst>
          </a:custGeom>
          <a:blipFill>
            <a:blip r:embed="rId8"/>
            <a:stretch>
              <a:fillRect/>
            </a:stretch>
          </a:blipFill>
        </p:spPr>
      </p:sp>
      <p:sp>
        <p:nvSpPr>
          <p:cNvPr id="11" name="Freeform 11"/>
          <p:cNvSpPr/>
          <p:nvPr/>
        </p:nvSpPr>
        <p:spPr>
          <a:xfrm rot="3040175" flipH="1">
            <a:off x="-1493063" y="-2451063"/>
            <a:ext cx="6182487" cy="8229600"/>
          </a:xfrm>
          <a:custGeom>
            <a:avLst/>
            <a:gdLst/>
            <a:ahLst/>
            <a:cxnLst/>
            <a:rect l="l" t="t" r="r" b="b"/>
            <a:pathLst>
              <a:path w="6182487" h="8229600">
                <a:moveTo>
                  <a:pt x="6182487" y="0"/>
                </a:moveTo>
                <a:lnTo>
                  <a:pt x="0" y="0"/>
                </a:lnTo>
                <a:lnTo>
                  <a:pt x="0" y="8229600"/>
                </a:lnTo>
                <a:lnTo>
                  <a:pt x="6182487" y="8229600"/>
                </a:lnTo>
                <a:lnTo>
                  <a:pt x="6182487" y="0"/>
                </a:lnTo>
                <a:close/>
              </a:path>
            </a:pathLst>
          </a:custGeom>
          <a:blipFill>
            <a:blip r:embed="rId9"/>
            <a:stretch>
              <a:fillRect/>
            </a:stretch>
          </a:blipFill>
        </p:spPr>
      </p:sp>
      <p:sp>
        <p:nvSpPr>
          <p:cNvPr id="12" name="Freeform 12"/>
          <p:cNvSpPr/>
          <p:nvPr/>
        </p:nvSpPr>
        <p:spPr>
          <a:xfrm rot="-9585020" flipH="1">
            <a:off x="16066897" y="-2520410"/>
            <a:ext cx="2147128" cy="4798051"/>
          </a:xfrm>
          <a:custGeom>
            <a:avLst/>
            <a:gdLst/>
            <a:ahLst/>
            <a:cxnLst/>
            <a:rect l="l" t="t" r="r" b="b"/>
            <a:pathLst>
              <a:path w="2147128" h="4798051">
                <a:moveTo>
                  <a:pt x="2147128" y="0"/>
                </a:moveTo>
                <a:lnTo>
                  <a:pt x="0" y="0"/>
                </a:lnTo>
                <a:lnTo>
                  <a:pt x="0" y="4798051"/>
                </a:lnTo>
                <a:lnTo>
                  <a:pt x="2147128" y="4798051"/>
                </a:lnTo>
                <a:lnTo>
                  <a:pt x="2147128" y="0"/>
                </a:lnTo>
                <a:close/>
              </a:path>
            </a:pathLst>
          </a:custGeom>
          <a:blipFill>
            <a:blip r:embed="rId5"/>
            <a:stretch>
              <a:fillRect/>
            </a:stretch>
          </a:blipFill>
        </p:spPr>
      </p:sp>
      <p:sp>
        <p:nvSpPr>
          <p:cNvPr id="13" name="Freeform 13"/>
          <p:cNvSpPr/>
          <p:nvPr/>
        </p:nvSpPr>
        <p:spPr>
          <a:xfrm rot="-1582795" flipH="1">
            <a:off x="16777254" y="3137661"/>
            <a:ext cx="4678324" cy="7732768"/>
          </a:xfrm>
          <a:custGeom>
            <a:avLst/>
            <a:gdLst/>
            <a:ahLst/>
            <a:cxnLst/>
            <a:rect l="l" t="t" r="r" b="b"/>
            <a:pathLst>
              <a:path w="4678324" h="7732768">
                <a:moveTo>
                  <a:pt x="4678324" y="0"/>
                </a:moveTo>
                <a:lnTo>
                  <a:pt x="0" y="0"/>
                </a:lnTo>
                <a:lnTo>
                  <a:pt x="0" y="7732768"/>
                </a:lnTo>
                <a:lnTo>
                  <a:pt x="4678324" y="7732768"/>
                </a:lnTo>
                <a:lnTo>
                  <a:pt x="4678324" y="0"/>
                </a:lnTo>
                <a:close/>
              </a:path>
            </a:pathLst>
          </a:custGeom>
          <a:blipFill>
            <a:blip r:embed="rId10"/>
            <a:stretch>
              <a:fillRect/>
            </a:stretch>
          </a:blipFill>
        </p:spPr>
      </p:sp>
      <p:sp>
        <p:nvSpPr>
          <p:cNvPr id="14" name="Freeform 14"/>
          <p:cNvSpPr/>
          <p:nvPr/>
        </p:nvSpPr>
        <p:spPr>
          <a:xfrm rot="-2207307">
            <a:off x="-2676186" y="362227"/>
            <a:ext cx="4149100" cy="4277422"/>
          </a:xfrm>
          <a:custGeom>
            <a:avLst/>
            <a:gdLst/>
            <a:ahLst/>
            <a:cxnLst/>
            <a:rect l="l" t="t" r="r" b="b"/>
            <a:pathLst>
              <a:path w="4149100" h="4277422">
                <a:moveTo>
                  <a:pt x="0" y="0"/>
                </a:moveTo>
                <a:lnTo>
                  <a:pt x="4149099" y="0"/>
                </a:lnTo>
                <a:lnTo>
                  <a:pt x="4149099" y="4277422"/>
                </a:lnTo>
                <a:lnTo>
                  <a:pt x="0" y="4277422"/>
                </a:lnTo>
                <a:lnTo>
                  <a:pt x="0" y="0"/>
                </a:lnTo>
                <a:close/>
              </a:path>
            </a:pathLst>
          </a:custGeom>
          <a:blipFill>
            <a:blip r:embed="rId11"/>
            <a:stretch>
              <a:fillRect/>
            </a:stretch>
          </a:blipFill>
        </p:spPr>
      </p:sp>
      <p:sp>
        <p:nvSpPr>
          <p:cNvPr id="15" name="Freeform 15"/>
          <p:cNvSpPr/>
          <p:nvPr/>
        </p:nvSpPr>
        <p:spPr>
          <a:xfrm>
            <a:off x="16130123" y="8089860"/>
            <a:ext cx="3326027" cy="2980952"/>
          </a:xfrm>
          <a:custGeom>
            <a:avLst/>
            <a:gdLst/>
            <a:ahLst/>
            <a:cxnLst/>
            <a:rect l="l" t="t" r="r" b="b"/>
            <a:pathLst>
              <a:path w="3326027" h="2980952">
                <a:moveTo>
                  <a:pt x="0" y="0"/>
                </a:moveTo>
                <a:lnTo>
                  <a:pt x="3326027" y="0"/>
                </a:lnTo>
                <a:lnTo>
                  <a:pt x="3326027" y="2980952"/>
                </a:lnTo>
                <a:lnTo>
                  <a:pt x="0" y="2980952"/>
                </a:lnTo>
                <a:lnTo>
                  <a:pt x="0" y="0"/>
                </a:lnTo>
                <a:close/>
              </a:path>
            </a:pathLst>
          </a:custGeom>
          <a:blipFill>
            <a:blip r:embed="rId12"/>
            <a:stretch>
              <a:fillRect/>
            </a:stretch>
          </a:blipFill>
        </p:spPr>
      </p:sp>
      <p:sp>
        <p:nvSpPr>
          <p:cNvPr id="16" name="TextBox 16"/>
          <p:cNvSpPr txBox="1"/>
          <p:nvPr/>
        </p:nvSpPr>
        <p:spPr>
          <a:xfrm>
            <a:off x="2777636" y="3284663"/>
            <a:ext cx="13732090" cy="3903313"/>
          </a:xfrm>
          <a:prstGeom prst="rect">
            <a:avLst/>
          </a:prstGeom>
        </p:spPr>
        <p:txBody>
          <a:bodyPr wrap="square" lIns="0" tIns="0" rIns="0" bIns="0" rtlCol="0" anchor="t">
            <a:spAutoFit/>
          </a:bodyPr>
          <a:lstStyle/>
          <a:p>
            <a:pPr algn="ctr">
              <a:lnSpc>
                <a:spcPts val="16016"/>
              </a:lnSpc>
            </a:pP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Cảm</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ơn</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mọi</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người</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đã</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lắng</a:t>
            </a:r>
            <a:r>
              <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rPr>
              <a:t> </a:t>
            </a:r>
            <a:r>
              <a:rPr lang="en-US" sz="10400" dirty="0" err="1">
                <a:solidFill>
                  <a:srgbClr val="3D3D3D"/>
                </a:solidFill>
                <a:latin typeface="Times New Roman" panose="02020603050405020304" pitchFamily="18" charset="0"/>
                <a:ea typeface="Homemade Apple"/>
                <a:cs typeface="Times New Roman" panose="02020603050405020304" pitchFamily="18" charset="0"/>
                <a:sym typeface="Homemade Apple"/>
              </a:rPr>
              <a:t>nghe</a:t>
            </a:r>
            <a:endParaRPr lang="en-US" sz="10400" dirty="0">
              <a:solidFill>
                <a:srgbClr val="3D3D3D"/>
              </a:solidFill>
              <a:latin typeface="Times New Roman" panose="02020603050405020304" pitchFamily="18" charset="0"/>
              <a:ea typeface="Homemade Apple"/>
              <a:cs typeface="Times New Roman" panose="02020603050405020304" pitchFamily="18" charset="0"/>
              <a:sym typeface="Homemade Apple"/>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grpSp>
        <p:nvGrpSpPr>
          <p:cNvPr id="3" name="Group 3"/>
          <p:cNvGrpSpPr/>
          <p:nvPr/>
        </p:nvGrpSpPr>
        <p:grpSpPr>
          <a:xfrm>
            <a:off x="-347544" y="-313214"/>
            <a:ext cx="18813456" cy="2131130"/>
            <a:chOff x="0" y="0"/>
            <a:chExt cx="4954984" cy="561285"/>
          </a:xfrm>
        </p:grpSpPr>
        <p:sp>
          <p:nvSpPr>
            <p:cNvPr id="4" name="Freeform 4"/>
            <p:cNvSpPr/>
            <p:nvPr/>
          </p:nvSpPr>
          <p:spPr>
            <a:xfrm>
              <a:off x="0" y="0"/>
              <a:ext cx="4954984" cy="561285"/>
            </a:xfrm>
            <a:custGeom>
              <a:avLst/>
              <a:gdLst/>
              <a:ahLst/>
              <a:cxnLst/>
              <a:rect l="l" t="t" r="r" b="b"/>
              <a:pathLst>
                <a:path w="4954984" h="561285">
                  <a:moveTo>
                    <a:pt x="0" y="0"/>
                  </a:moveTo>
                  <a:lnTo>
                    <a:pt x="4954984" y="0"/>
                  </a:lnTo>
                  <a:lnTo>
                    <a:pt x="4954984" y="561285"/>
                  </a:lnTo>
                  <a:lnTo>
                    <a:pt x="0" y="561285"/>
                  </a:lnTo>
                  <a:close/>
                </a:path>
              </a:pathLst>
            </a:custGeom>
            <a:solidFill>
              <a:srgbClr val="CEBCAF"/>
            </a:solidFill>
          </p:spPr>
        </p:sp>
        <p:sp>
          <p:nvSpPr>
            <p:cNvPr id="5" name="TextBox 5"/>
            <p:cNvSpPr txBox="1"/>
            <p:nvPr/>
          </p:nvSpPr>
          <p:spPr>
            <a:xfrm>
              <a:off x="0" y="-38100"/>
              <a:ext cx="4954984" cy="599385"/>
            </a:xfrm>
            <a:prstGeom prst="rect">
              <a:avLst/>
            </a:prstGeom>
          </p:spPr>
          <p:txBody>
            <a:bodyPr lIns="50800" tIns="50800" rIns="50800" bIns="50800" rtlCol="0" anchor="ctr"/>
            <a:lstStyle/>
            <a:p>
              <a:pPr algn="ctr">
                <a:lnSpc>
                  <a:spcPts val="3120"/>
                </a:lnSpc>
              </a:pPr>
              <a:endParaRPr/>
            </a:p>
          </p:txBody>
        </p:sp>
      </p:grpSp>
      <p:sp>
        <p:nvSpPr>
          <p:cNvPr id="8" name="TextBox 8"/>
          <p:cNvSpPr txBox="1"/>
          <p:nvPr/>
        </p:nvSpPr>
        <p:spPr>
          <a:xfrm>
            <a:off x="457200" y="1972709"/>
            <a:ext cx="16611600" cy="5994077"/>
          </a:xfrm>
          <a:prstGeom prst="rect">
            <a:avLst/>
          </a:prstGeom>
        </p:spPr>
        <p:txBody>
          <a:bodyPr wrap="square" lIns="0" tIns="0" rIns="0" bIns="0" rtlCol="0" anchor="t">
            <a:spAutoFit/>
          </a:bodyPr>
          <a:lstStyle/>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I. Lý do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chọn</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đề</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tài</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mục</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tiêu</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II.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Phân</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tích</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và</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thiết</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kế</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hệ</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thống</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III.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Công</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cụ</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thực</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hiện</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IV. Quy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trình</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phát</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triển</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V.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Kết</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quả</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nghiên</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cứu</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a:p>
            <a:pPr algn="l">
              <a:lnSpc>
                <a:spcPts val="7861"/>
              </a:lnSpc>
            </a:pP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VI.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Kết</a:t>
            </a:r>
            <a:r>
              <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rPr>
              <a:t> </a:t>
            </a:r>
            <a:r>
              <a:rPr lang="en-US" sz="5615" dirty="0" err="1">
                <a:solidFill>
                  <a:srgbClr val="000000"/>
                </a:solidFill>
                <a:latin typeface="Times New Roman" panose="02020603050405020304" pitchFamily="18" charset="0"/>
                <a:ea typeface="Noto Serif Display"/>
                <a:cs typeface="Times New Roman" panose="02020603050405020304" pitchFamily="18" charset="0"/>
                <a:sym typeface="Noto Serif Display"/>
              </a:rPr>
              <a:t>luận</a:t>
            </a:r>
            <a:endParaRPr lang="en-US" sz="5615" dirty="0">
              <a:solidFill>
                <a:srgbClr val="000000"/>
              </a:solidFill>
              <a:latin typeface="Times New Roman" panose="02020603050405020304" pitchFamily="18" charset="0"/>
              <a:ea typeface="Noto Serif Display"/>
              <a:cs typeface="Times New Roman" panose="02020603050405020304" pitchFamily="18" charset="0"/>
              <a:sym typeface="Noto Serif Display"/>
            </a:endParaRPr>
          </a:p>
        </p:txBody>
      </p:sp>
      <p:sp>
        <p:nvSpPr>
          <p:cNvPr id="10" name="TextBox 10"/>
          <p:cNvSpPr txBox="1"/>
          <p:nvPr/>
        </p:nvSpPr>
        <p:spPr>
          <a:xfrm>
            <a:off x="1913207" y="514350"/>
            <a:ext cx="14461586" cy="932948"/>
          </a:xfrm>
          <a:prstGeom prst="rect">
            <a:avLst/>
          </a:prstGeom>
        </p:spPr>
        <p:txBody>
          <a:bodyPr lIns="0" tIns="0" rIns="0" bIns="0" rtlCol="0" anchor="t">
            <a:spAutoFit/>
          </a:bodyPr>
          <a:lstStyle/>
          <a:p>
            <a:pPr algn="ctr">
              <a:lnSpc>
                <a:spcPts val="7679"/>
              </a:lnSpc>
            </a:pPr>
            <a:r>
              <a:rPr lang="en-US" sz="6399" b="1" dirty="0">
                <a:solidFill>
                  <a:schemeClr val="accent2"/>
                </a:solidFill>
                <a:latin typeface="Times New Roman" panose="02020603050405020304" pitchFamily="18" charset="0"/>
                <a:ea typeface="Arimo"/>
                <a:cs typeface="Times New Roman" panose="02020603050405020304" pitchFamily="18" charset="0"/>
                <a:sym typeface="Arimo"/>
              </a:rPr>
              <a:t>NỘI DUNG</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4" name="TextBox 4"/>
          <p:cNvSpPr txBox="1"/>
          <p:nvPr/>
        </p:nvSpPr>
        <p:spPr>
          <a:xfrm>
            <a:off x="384523" y="637858"/>
            <a:ext cx="10412326" cy="820738"/>
          </a:xfrm>
          <a:prstGeom prst="rect">
            <a:avLst/>
          </a:prstGeom>
        </p:spPr>
        <p:txBody>
          <a:bodyPr lIns="0" tIns="0" rIns="0" bIns="0" rtlCol="0" anchor="t">
            <a:spAutoFit/>
          </a:bodyPr>
          <a:lstStyle/>
          <a:p>
            <a:pPr algn="ctr">
              <a:lnSpc>
                <a:spcPts val="6399"/>
              </a:lnSpc>
            </a:pP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I. Lý do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chọn</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đề</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tài</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mục</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tiêu</a:t>
            </a:r>
            <a:endParaRPr lang="en-US" sz="6399" b="1" dirty="0">
              <a:solidFill>
                <a:srgbClr val="3D3D3D"/>
              </a:solidFill>
              <a:latin typeface="Times New Roman" panose="02020603050405020304" pitchFamily="18" charset="0"/>
              <a:ea typeface="Arimo"/>
              <a:cs typeface="Times New Roman" panose="02020603050405020304" pitchFamily="18" charset="0"/>
              <a:sym typeface="Arimo"/>
            </a:endParaRPr>
          </a:p>
        </p:txBody>
      </p:sp>
      <p:sp>
        <p:nvSpPr>
          <p:cNvPr id="5" name="TextBox 5"/>
          <p:cNvSpPr txBox="1"/>
          <p:nvPr/>
        </p:nvSpPr>
        <p:spPr>
          <a:xfrm>
            <a:off x="1028700" y="2709433"/>
            <a:ext cx="16566526" cy="4431983"/>
          </a:xfrm>
          <a:prstGeom prst="rect">
            <a:avLst/>
          </a:prstGeom>
        </p:spPr>
        <p:txBody>
          <a:bodyPr lIns="0" tIns="0" rIns="0" bIns="0" rtlCol="0" anchor="t">
            <a:spAutoFit/>
          </a:bodyPr>
          <a:lstStyle/>
          <a:p>
            <a:r>
              <a:rPr lang="vi-VN" sz="3200" dirty="0">
                <a:latin typeface="+mj-lt"/>
              </a:rPr>
              <a:t>Trong bối cảnh công nghệ số phát triển mạnh mẽ, việc ứng dụng công nghệ vào quản lý giáo dục, đặc biệt là quản lý điểm đồ án, trở thành yêu cầu cấp thiết. Phương pháp quản lý truyền thống gây tốn thời gian, tiềm ẩn sai sót và khó đảm bảo minh bạch, hiệu quả.</a:t>
            </a:r>
            <a:endParaRPr lang="en-US" sz="3200" dirty="0">
              <a:latin typeface="+mj-lt"/>
            </a:endParaRPr>
          </a:p>
          <a:p>
            <a:endParaRPr lang="vi-VN" sz="3200" dirty="0">
              <a:latin typeface="+mj-lt"/>
            </a:endParaRPr>
          </a:p>
          <a:p>
            <a:r>
              <a:rPr lang="vi-VN" sz="3200" dirty="0">
                <a:latin typeface="+mj-lt"/>
              </a:rPr>
              <a:t>Đề tài "Xây dựng phần mềm quản lý điểm đồ án" được chọn nhằm tạo ra giải pháp công nghệ hiện đại, tự động hóa quy trình quản lý điểm, nâng cao tính chính xác, hiệu quả và minh bạch trong quản lý giáo dục. Việc ứng dụng Python, Django và MySQL giúp xây dựng nền tảng quản lý chuyên nghiệp, đáp ứng đầy đủ yêu cầu quản lý điểm đồ án, tiến độ thực hiện và báo cáo thống kê, góp phần nâng cao chất lượng đào tạo tại Khoa Kỹ thuật và Công nghệ – Trường Đại học Trà Vinh.</a:t>
            </a:r>
          </a:p>
        </p:txBody>
      </p:sp>
      <p:sp>
        <p:nvSpPr>
          <p:cNvPr id="6" name="TextBox 6"/>
          <p:cNvSpPr txBox="1"/>
          <p:nvPr/>
        </p:nvSpPr>
        <p:spPr>
          <a:xfrm>
            <a:off x="1028700" y="1759791"/>
            <a:ext cx="15546833" cy="658835"/>
          </a:xfrm>
          <a:prstGeom prst="rect">
            <a:avLst/>
          </a:prstGeom>
        </p:spPr>
        <p:txBody>
          <a:bodyPr lIns="0" tIns="0" rIns="0" bIns="0" rtlCol="0" anchor="t">
            <a:spAutoFit/>
          </a:bodyPr>
          <a:lstStyle/>
          <a:p>
            <a:pPr algn="l">
              <a:lnSpc>
                <a:spcPts val="5600"/>
              </a:lnSpc>
            </a:pPr>
            <a:r>
              <a:rPr lang="en-US" sz="4000" b="1" dirty="0">
                <a:solidFill>
                  <a:srgbClr val="3D3D3D"/>
                </a:solidFill>
                <a:latin typeface="Times New Roman" panose="02020603050405020304" pitchFamily="18" charset="0"/>
                <a:ea typeface="Arimo Bold"/>
                <a:cs typeface="Times New Roman" panose="02020603050405020304" pitchFamily="18" charset="0"/>
                <a:sym typeface="Arimo Bold"/>
              </a:rPr>
              <a:t>Lý do </a:t>
            </a:r>
            <a:r>
              <a:rPr lang="en-US" sz="4000" b="1" dirty="0" err="1">
                <a:solidFill>
                  <a:srgbClr val="3D3D3D"/>
                </a:solidFill>
                <a:latin typeface="Times New Roman" panose="02020603050405020304" pitchFamily="18" charset="0"/>
                <a:ea typeface="Arimo Bold"/>
                <a:cs typeface="Times New Roman" panose="02020603050405020304" pitchFamily="18" charset="0"/>
                <a:sym typeface="Arimo Bold"/>
              </a:rPr>
              <a:t>chọn</a:t>
            </a:r>
            <a:r>
              <a:rPr lang="en-US" sz="4000" b="1" dirty="0">
                <a:solidFill>
                  <a:srgbClr val="3D3D3D"/>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3D3D3D"/>
                </a:solidFill>
                <a:latin typeface="Times New Roman" panose="02020603050405020304" pitchFamily="18" charset="0"/>
                <a:ea typeface="Arimo Bold"/>
                <a:cs typeface="Times New Roman" panose="02020603050405020304" pitchFamily="18" charset="0"/>
                <a:sym typeface="Arimo Bold"/>
              </a:rPr>
              <a:t>đề</a:t>
            </a:r>
            <a:r>
              <a:rPr lang="en-US" sz="4000" b="1" dirty="0">
                <a:solidFill>
                  <a:srgbClr val="3D3D3D"/>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3D3D3D"/>
                </a:solidFill>
                <a:latin typeface="Times New Roman" panose="02020603050405020304" pitchFamily="18" charset="0"/>
                <a:ea typeface="Arimo Bold"/>
                <a:cs typeface="Times New Roman" panose="02020603050405020304" pitchFamily="18" charset="0"/>
                <a:sym typeface="Arimo Bold"/>
              </a:rPr>
              <a:t>tài</a:t>
            </a:r>
            <a:endParaRPr lang="en-US" sz="4000" b="1" dirty="0">
              <a:solidFill>
                <a:srgbClr val="3D3D3D"/>
              </a:solidFill>
              <a:latin typeface="Times New Roman" panose="02020603050405020304" pitchFamily="18" charset="0"/>
              <a:ea typeface="Arimo Bold"/>
              <a:cs typeface="Times New Roman" panose="02020603050405020304" pitchFamily="18" charset="0"/>
              <a:sym typeface="Arimo Bold"/>
            </a:endParaRPr>
          </a:p>
        </p:txBody>
      </p:sp>
      <p:sp>
        <p:nvSpPr>
          <p:cNvPr id="8" name="TextBox 8"/>
          <p:cNvSpPr txBox="1"/>
          <p:nvPr/>
        </p:nvSpPr>
        <p:spPr>
          <a:xfrm>
            <a:off x="1028700" y="5367697"/>
            <a:ext cx="16566526" cy="2107308"/>
          </a:xfrm>
          <a:prstGeom prst="rect">
            <a:avLst/>
          </a:prstGeom>
        </p:spPr>
        <p:txBody>
          <a:bodyPr lIns="0" tIns="0" rIns="0" bIns="0" rtlCol="0" anchor="t">
            <a:spAutoFit/>
          </a:bodyPr>
          <a:lstStyle/>
          <a:p>
            <a:pPr algn="just">
              <a:lnSpc>
                <a:spcPts val="4200"/>
              </a:lnSpc>
            </a:pPr>
            <a:endParaRPr lang="en-US" sz="3000" dirty="0">
              <a:solidFill>
                <a:srgbClr val="3D3D3D"/>
              </a:solidFill>
              <a:latin typeface="Arimo"/>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p:txBody>
      </p:sp>
    </p:spTree>
    <p:extLst>
      <p:ext uri="{BB962C8B-B14F-4D97-AF65-F5344CB8AC3E}">
        <p14:creationId xmlns:p14="http://schemas.microsoft.com/office/powerpoint/2010/main" val="31266787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4" name="TextBox 4"/>
          <p:cNvSpPr txBox="1"/>
          <p:nvPr/>
        </p:nvSpPr>
        <p:spPr>
          <a:xfrm>
            <a:off x="384523" y="637858"/>
            <a:ext cx="10412326" cy="820738"/>
          </a:xfrm>
          <a:prstGeom prst="rect">
            <a:avLst/>
          </a:prstGeom>
        </p:spPr>
        <p:txBody>
          <a:bodyPr lIns="0" tIns="0" rIns="0" bIns="0" rtlCol="0" anchor="t">
            <a:spAutoFit/>
          </a:bodyPr>
          <a:lstStyle/>
          <a:p>
            <a:pPr algn="ctr">
              <a:lnSpc>
                <a:spcPts val="6399"/>
              </a:lnSpc>
            </a:pP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I. Lý do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chọn</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đề</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tài</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mục</a:t>
            </a:r>
            <a:r>
              <a:rPr lang="en-US" sz="6399" b="1" dirty="0">
                <a:solidFill>
                  <a:srgbClr val="3D3D3D"/>
                </a:solidFill>
                <a:latin typeface="Times New Roman" panose="02020603050405020304" pitchFamily="18" charset="0"/>
                <a:ea typeface="Arimo"/>
                <a:cs typeface="Times New Roman" panose="02020603050405020304" pitchFamily="18" charset="0"/>
                <a:sym typeface="Arimo"/>
              </a:rPr>
              <a:t> </a:t>
            </a:r>
            <a:r>
              <a:rPr lang="en-US" sz="6399" b="1" dirty="0" err="1">
                <a:solidFill>
                  <a:srgbClr val="3D3D3D"/>
                </a:solidFill>
                <a:latin typeface="Times New Roman" panose="02020603050405020304" pitchFamily="18" charset="0"/>
                <a:ea typeface="Arimo"/>
                <a:cs typeface="Times New Roman" panose="02020603050405020304" pitchFamily="18" charset="0"/>
                <a:sym typeface="Arimo"/>
              </a:rPr>
              <a:t>tiêu</a:t>
            </a:r>
            <a:endParaRPr lang="en-US" sz="6399" b="1" dirty="0">
              <a:solidFill>
                <a:srgbClr val="3D3D3D"/>
              </a:solidFill>
              <a:latin typeface="Times New Roman" panose="02020603050405020304" pitchFamily="18" charset="0"/>
              <a:ea typeface="Arimo"/>
              <a:cs typeface="Times New Roman" panose="02020603050405020304" pitchFamily="18" charset="0"/>
              <a:sym typeface="Arimo"/>
            </a:endParaRPr>
          </a:p>
        </p:txBody>
      </p:sp>
      <p:sp>
        <p:nvSpPr>
          <p:cNvPr id="7" name="TextBox 7"/>
          <p:cNvSpPr txBox="1"/>
          <p:nvPr/>
        </p:nvSpPr>
        <p:spPr>
          <a:xfrm>
            <a:off x="1028700" y="1644703"/>
            <a:ext cx="15546833" cy="658835"/>
          </a:xfrm>
          <a:prstGeom prst="rect">
            <a:avLst/>
          </a:prstGeom>
        </p:spPr>
        <p:txBody>
          <a:bodyPr lIns="0" tIns="0" rIns="0" bIns="0" rtlCol="0" anchor="t">
            <a:spAutoFit/>
          </a:bodyPr>
          <a:lstStyle/>
          <a:p>
            <a:pPr algn="l">
              <a:lnSpc>
                <a:spcPts val="5600"/>
              </a:lnSpc>
            </a:pPr>
            <a:r>
              <a:rPr lang="en-US" sz="4000" b="1" dirty="0" err="1">
                <a:solidFill>
                  <a:srgbClr val="3D3D3D"/>
                </a:solidFill>
                <a:latin typeface="Times New Roman" panose="02020603050405020304" pitchFamily="18" charset="0"/>
                <a:ea typeface="Arimo Bold"/>
                <a:cs typeface="Times New Roman" panose="02020603050405020304" pitchFamily="18" charset="0"/>
                <a:sym typeface="Arimo Bold"/>
              </a:rPr>
              <a:t>Mục</a:t>
            </a:r>
            <a:r>
              <a:rPr lang="en-US" sz="4000" b="1" dirty="0">
                <a:solidFill>
                  <a:srgbClr val="3D3D3D"/>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3D3D3D"/>
                </a:solidFill>
                <a:latin typeface="Times New Roman" panose="02020603050405020304" pitchFamily="18" charset="0"/>
                <a:ea typeface="Arimo Bold"/>
                <a:cs typeface="Times New Roman" panose="02020603050405020304" pitchFamily="18" charset="0"/>
                <a:sym typeface="Arimo Bold"/>
              </a:rPr>
              <a:t>tiêu</a:t>
            </a:r>
            <a:endParaRPr lang="en-US" sz="4000" b="1" dirty="0">
              <a:solidFill>
                <a:srgbClr val="3D3D3D"/>
              </a:solidFill>
              <a:latin typeface="Times New Roman" panose="02020603050405020304" pitchFamily="18" charset="0"/>
              <a:ea typeface="Arimo Bold"/>
              <a:cs typeface="Times New Roman" panose="02020603050405020304" pitchFamily="18" charset="0"/>
              <a:sym typeface="Arimo Bold"/>
            </a:endParaRPr>
          </a:p>
        </p:txBody>
      </p:sp>
      <p:sp>
        <p:nvSpPr>
          <p:cNvPr id="8" name="TextBox 8"/>
          <p:cNvSpPr txBox="1"/>
          <p:nvPr/>
        </p:nvSpPr>
        <p:spPr>
          <a:xfrm>
            <a:off x="685800" y="2705100"/>
            <a:ext cx="16566526" cy="4800353"/>
          </a:xfrm>
          <a:prstGeom prst="rect">
            <a:avLst/>
          </a:prstGeom>
        </p:spPr>
        <p:txBody>
          <a:bodyPr lIns="0" tIns="0" rIns="0" bIns="0" rtlCol="0" anchor="t">
            <a:spAutoFit/>
          </a:bodyPr>
          <a:lstStyle/>
          <a:p>
            <a:pPr marL="323851" lvl="1" algn="just">
              <a:lnSpc>
                <a:spcPts val="4200"/>
              </a:lnSpc>
            </a:pPr>
            <a:r>
              <a:rPr lang="vi-VN" sz="3200" dirty="0">
                <a:latin typeface="+mj-lt"/>
              </a:rPr>
              <a:t>Xây dựng phần mềm quản lý điểm đồ án cho sinh viên Khoa Kỹ thuật và Công nghệ - Trường Đại học Trà Vinh, nhằm tự động hóa quy trình quản lý thông tin sinh viên, giảng viên và điểm số, giảm thiểu sai sót và nâng cao hiệu quả quản lý. Phần mềm sử dụng Python và Django, cung cấp giao diện trực quan, dễ sử dụng, tích hợp báo cáo thống kê và theo dõi tiến độ đồ án. Đồng thời, đề tài giúp áp dụng kiến thức lý thuyết vào thực tế, nâng cao kỹ năng lập trình và làm quen với quy trình phát triển phần mềm hiện đại.</a:t>
            </a:r>
            <a:endParaRPr lang="en-US" sz="3000" dirty="0">
              <a:solidFill>
                <a:srgbClr val="3D3D3D"/>
              </a:solidFill>
              <a:latin typeface="+mj-lt"/>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a:p>
            <a:pPr algn="just">
              <a:lnSpc>
                <a:spcPts val="4200"/>
              </a:lnSpc>
            </a:pPr>
            <a:endParaRPr lang="en-US" sz="3000" dirty="0">
              <a:solidFill>
                <a:srgbClr val="3D3D3D"/>
              </a:solidFill>
              <a:latin typeface="Arimo"/>
              <a:ea typeface="Arimo"/>
              <a:cs typeface="Arimo"/>
              <a:sym typeface="Arim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59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7" name="TextBox 7"/>
          <p:cNvSpPr txBox="1"/>
          <p:nvPr/>
        </p:nvSpPr>
        <p:spPr>
          <a:xfrm>
            <a:off x="22485" y="518091"/>
            <a:ext cx="14531766" cy="942975"/>
          </a:xfrm>
          <a:prstGeom prst="rect">
            <a:avLst/>
          </a:prstGeom>
        </p:spPr>
        <p:txBody>
          <a:bodyPr lIns="0" tIns="0" rIns="0" bIns="0" rtlCol="0" anchor="t">
            <a:spAutoFit/>
          </a:bodyPr>
          <a:lstStyle/>
          <a:p>
            <a:pPr>
              <a:lnSpc>
                <a:spcPts val="7200"/>
              </a:lnSpc>
            </a:pP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II.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Phân</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tích</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và</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thiết</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kế</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hệ</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thống</a:t>
            </a:r>
            <a:endParaRPr lang="en-US" sz="6000" b="1" dirty="0">
              <a:solidFill>
                <a:srgbClr val="000000"/>
              </a:solidFill>
              <a:latin typeface="Times New Roman" panose="02020603050405020304" pitchFamily="18" charset="0"/>
              <a:ea typeface="Arimo Bold"/>
              <a:cs typeface="Times New Roman" panose="02020603050405020304" pitchFamily="18" charset="0"/>
              <a:sym typeface="Arimo Bold"/>
            </a:endParaRPr>
          </a:p>
        </p:txBody>
      </p:sp>
      <p:sp>
        <p:nvSpPr>
          <p:cNvPr id="8" name="TextBox 8"/>
          <p:cNvSpPr txBox="1"/>
          <p:nvPr/>
        </p:nvSpPr>
        <p:spPr>
          <a:xfrm>
            <a:off x="782302" y="2266469"/>
            <a:ext cx="11257297" cy="1794530"/>
          </a:xfrm>
          <a:prstGeom prst="rect">
            <a:avLst/>
          </a:prstGeom>
        </p:spPr>
        <p:txBody>
          <a:bodyPr wrap="square" lIns="0" tIns="0" rIns="0" bIns="0" rtlCol="0" anchor="t">
            <a:spAutoFit/>
          </a:bodyPr>
          <a:lstStyle/>
          <a:p>
            <a:pPr marL="1122679" lvl="1" indent="-561340" algn="l">
              <a:lnSpc>
                <a:spcPts val="7279"/>
              </a:lnSpc>
              <a:buAutoNum type="arabicPeriod"/>
            </a:pP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Phân</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tích</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yêu</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cầu</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chức</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năng</a:t>
            </a:r>
            <a:endPar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endParaRPr>
          </a:p>
          <a:p>
            <a:pPr marL="1122679" lvl="1" indent="-561340" algn="l">
              <a:lnSpc>
                <a:spcPts val="7279"/>
              </a:lnSpc>
              <a:buAutoNum type="arabicPeriod"/>
            </a:pP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Sơ</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a:t>
            </a:r>
            <a:r>
              <a:rPr lang="en-US" sz="5199" dirty="0" err="1">
                <a:solidFill>
                  <a:srgbClr val="000000"/>
                </a:solidFill>
                <a:latin typeface="Times New Roman" panose="02020603050405020304" pitchFamily="18" charset="0"/>
                <a:ea typeface="DejaVu Serif"/>
                <a:cs typeface="Times New Roman" panose="02020603050405020304" pitchFamily="18" charset="0"/>
                <a:sym typeface="DejaVu Serif"/>
              </a:rPr>
              <a:t>đồ</a:t>
            </a:r>
            <a:r>
              <a:rPr lang="en-US" sz="5199" dirty="0">
                <a:solidFill>
                  <a:srgbClr val="000000"/>
                </a:solidFill>
                <a:latin typeface="Times New Roman" panose="02020603050405020304" pitchFamily="18" charset="0"/>
                <a:ea typeface="DejaVu Serif"/>
                <a:cs typeface="Times New Roman" panose="02020603050405020304" pitchFamily="18" charset="0"/>
                <a:sym typeface="DejaVu Serif"/>
              </a:rPr>
              <a:t> Use-case</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4" name="TextBox 4"/>
          <p:cNvSpPr txBox="1"/>
          <p:nvPr/>
        </p:nvSpPr>
        <p:spPr>
          <a:xfrm>
            <a:off x="648977" y="523240"/>
            <a:ext cx="11600111" cy="858377"/>
          </a:xfrm>
          <a:prstGeom prst="rect">
            <a:avLst/>
          </a:prstGeom>
        </p:spPr>
        <p:txBody>
          <a:bodyPr lIns="0" tIns="0" rIns="0" bIns="0" rtlCol="0" anchor="t">
            <a:spAutoFit/>
          </a:bodyPr>
          <a:lstStyle/>
          <a:p>
            <a:pPr>
              <a:lnSpc>
                <a:spcPts val="7279"/>
              </a:lnSpc>
            </a:pP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1.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Phân</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tích</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yêu</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cầu</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chức</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năng</a:t>
            </a:r>
            <a:endPar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endParaRPr>
          </a:p>
        </p:txBody>
      </p:sp>
      <p:sp>
        <p:nvSpPr>
          <p:cNvPr id="5" name="TextBox 5"/>
          <p:cNvSpPr txBox="1"/>
          <p:nvPr/>
        </p:nvSpPr>
        <p:spPr>
          <a:xfrm>
            <a:off x="1028700" y="1550670"/>
            <a:ext cx="4686895" cy="658835"/>
          </a:xfrm>
          <a:prstGeom prst="rect">
            <a:avLst/>
          </a:prstGeom>
        </p:spPr>
        <p:txBody>
          <a:bodyPr lIns="0" tIns="0" rIns="0" bIns="0" rtlCol="0" anchor="t">
            <a:spAutoFit/>
          </a:bodyPr>
          <a:lstStyle/>
          <a:p>
            <a:pPr>
              <a:lnSpc>
                <a:spcPts val="5600"/>
              </a:lnSpc>
            </a:pP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Yêu</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cầu</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chức</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năng</a:t>
            </a:r>
            <a:endParaRPr lang="en-US" sz="4000" b="1" dirty="0">
              <a:solidFill>
                <a:srgbClr val="000000"/>
              </a:solidFill>
              <a:latin typeface="Times New Roman" panose="02020603050405020304" pitchFamily="18" charset="0"/>
              <a:ea typeface="Arimo Bold"/>
              <a:cs typeface="Times New Roman" panose="02020603050405020304" pitchFamily="18" charset="0"/>
              <a:sym typeface="Arimo Bold"/>
            </a:endParaRPr>
          </a:p>
        </p:txBody>
      </p:sp>
      <p:sp>
        <p:nvSpPr>
          <p:cNvPr id="6" name="TextBox 6"/>
          <p:cNvSpPr txBox="1"/>
          <p:nvPr/>
        </p:nvSpPr>
        <p:spPr>
          <a:xfrm>
            <a:off x="1028700" y="2192768"/>
            <a:ext cx="16019264" cy="3939540"/>
          </a:xfrm>
          <a:prstGeom prst="rect">
            <a:avLst/>
          </a:prstGeom>
        </p:spPr>
        <p:txBody>
          <a:bodyPr lIns="0" tIns="0" rIns="0" bIns="0" rtlCol="0" anchor="t">
            <a:spAutoFit/>
          </a:bodyPr>
          <a:lstStyle/>
          <a:p>
            <a:r>
              <a:rPr lang="vi-VN" sz="3200" b="1" dirty="0">
                <a:latin typeface="+mj-lt"/>
              </a:rPr>
              <a:t>Người quản trị (Admin):</a:t>
            </a:r>
            <a:endParaRPr lang="vi-VN" sz="3200" dirty="0">
              <a:latin typeface="+mj-lt"/>
            </a:endParaRPr>
          </a:p>
          <a:p>
            <a:pPr>
              <a:buFont typeface="Arial" panose="020B0604020202020204" pitchFamily="34" charset="0"/>
              <a:buChar char="•"/>
            </a:pPr>
            <a:r>
              <a:rPr lang="vi-VN" sz="3200" b="1" dirty="0">
                <a:latin typeface="+mj-lt"/>
              </a:rPr>
              <a:t>Quản lý sinh viên, giảng viên, kết quả:</a:t>
            </a:r>
            <a:r>
              <a:rPr lang="vi-VN" sz="3200" dirty="0">
                <a:latin typeface="+mj-lt"/>
              </a:rPr>
              <a:t> Thêm, sửa, xóa thông tin, tính điểm trung bình.</a:t>
            </a:r>
          </a:p>
          <a:p>
            <a:pPr>
              <a:buFont typeface="Arial" panose="020B0604020202020204" pitchFamily="34" charset="0"/>
              <a:buChar char="•"/>
            </a:pPr>
            <a:r>
              <a:rPr lang="vi-VN" sz="3200" b="1" dirty="0">
                <a:latin typeface="+mj-lt"/>
              </a:rPr>
              <a:t>Báo cáo thống kê:</a:t>
            </a:r>
            <a:r>
              <a:rPr lang="vi-VN" sz="3200" dirty="0">
                <a:latin typeface="+mj-lt"/>
              </a:rPr>
              <a:t> Xem số lượng sinh viên đăng ký, có kết quả, điểm trên 4.0.</a:t>
            </a:r>
          </a:p>
          <a:p>
            <a:pPr>
              <a:buFont typeface="Arial" panose="020B0604020202020204" pitchFamily="34" charset="0"/>
              <a:buChar char="•"/>
            </a:pPr>
            <a:r>
              <a:rPr lang="vi-VN" sz="3200" b="1" dirty="0">
                <a:latin typeface="+mj-lt"/>
              </a:rPr>
              <a:t>Phân quyền:</a:t>
            </a:r>
            <a:r>
              <a:rPr lang="vi-VN" sz="3200" dirty="0">
                <a:latin typeface="+mj-lt"/>
              </a:rPr>
              <a:t> Phân biệt rõ quyền hạn giữa admin và giảng viên.</a:t>
            </a:r>
          </a:p>
          <a:p>
            <a:r>
              <a:rPr lang="vi-VN" sz="3200" b="1" dirty="0">
                <a:latin typeface="+mj-lt"/>
              </a:rPr>
              <a:t>Người dùng (Giảng viên):</a:t>
            </a:r>
            <a:endParaRPr lang="vi-VN" sz="3200" dirty="0">
              <a:latin typeface="+mj-lt"/>
            </a:endParaRPr>
          </a:p>
          <a:p>
            <a:pPr>
              <a:buFont typeface="Arial" panose="020B0604020202020204" pitchFamily="34" charset="0"/>
              <a:buChar char="•"/>
            </a:pPr>
            <a:r>
              <a:rPr lang="vi-VN" sz="3200" b="1" dirty="0">
                <a:latin typeface="+mj-lt"/>
              </a:rPr>
              <a:t>Đăng ký và đăng nhập:</a:t>
            </a:r>
            <a:r>
              <a:rPr lang="vi-VN" sz="3200" dirty="0">
                <a:latin typeface="+mj-lt"/>
              </a:rPr>
              <a:t> Quản lý tài khoản cá nhân, truy cập tính năng liên quan.</a:t>
            </a:r>
          </a:p>
          <a:p>
            <a:pPr>
              <a:buFont typeface="Arial" panose="020B0604020202020204" pitchFamily="34" charset="0"/>
              <a:buChar char="•"/>
            </a:pPr>
            <a:r>
              <a:rPr lang="vi-VN" sz="3200" b="1" dirty="0">
                <a:latin typeface="+mj-lt"/>
              </a:rPr>
              <a:t>Quản lý đề tài:</a:t>
            </a:r>
            <a:r>
              <a:rPr lang="vi-VN" sz="3200" dirty="0">
                <a:latin typeface="+mj-lt"/>
              </a:rPr>
              <a:t> Thêm, sửa, xóa thông tin đề tài.</a:t>
            </a:r>
          </a:p>
          <a:p>
            <a:pPr>
              <a:buFont typeface="Arial" panose="020B0604020202020204" pitchFamily="34" charset="0"/>
              <a:buChar char="•"/>
            </a:pPr>
            <a:r>
              <a:rPr lang="vi-VN" sz="3200" b="1" dirty="0">
                <a:latin typeface="+mj-lt"/>
              </a:rPr>
              <a:t>Tìm kiếm:</a:t>
            </a:r>
            <a:r>
              <a:rPr lang="vi-VN" sz="3200" dirty="0">
                <a:latin typeface="+mj-lt"/>
              </a:rPr>
              <a:t> Tra cứu thông tin sinh viên theo mã số hoặc họ tên.</a:t>
            </a:r>
          </a:p>
        </p:txBody>
      </p:sp>
      <p:sp>
        <p:nvSpPr>
          <p:cNvPr id="7" name="TextBox 7"/>
          <p:cNvSpPr txBox="1"/>
          <p:nvPr/>
        </p:nvSpPr>
        <p:spPr>
          <a:xfrm>
            <a:off x="666183" y="6152460"/>
            <a:ext cx="5589687" cy="658835"/>
          </a:xfrm>
          <a:prstGeom prst="rect">
            <a:avLst/>
          </a:prstGeom>
        </p:spPr>
        <p:txBody>
          <a:bodyPr lIns="0" tIns="0" rIns="0" bIns="0" rtlCol="0" anchor="t">
            <a:spAutoFit/>
          </a:bodyPr>
          <a:lstStyle/>
          <a:p>
            <a:pPr algn="ctr">
              <a:lnSpc>
                <a:spcPts val="5600"/>
              </a:lnSpc>
            </a:pP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Yêu</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cầu</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phi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chức</a:t>
            </a:r>
            <a:r>
              <a:rPr lang="en-US" sz="4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4000" b="1" dirty="0" err="1">
                <a:solidFill>
                  <a:srgbClr val="000000"/>
                </a:solidFill>
                <a:latin typeface="Times New Roman" panose="02020603050405020304" pitchFamily="18" charset="0"/>
                <a:ea typeface="Arimo Bold"/>
                <a:cs typeface="Times New Roman" panose="02020603050405020304" pitchFamily="18" charset="0"/>
                <a:sym typeface="Arimo Bold"/>
              </a:rPr>
              <a:t>năng</a:t>
            </a:r>
            <a:endParaRPr lang="en-US" sz="4000" b="1" dirty="0">
              <a:solidFill>
                <a:srgbClr val="000000"/>
              </a:solidFill>
              <a:latin typeface="Times New Roman" panose="02020603050405020304" pitchFamily="18" charset="0"/>
              <a:ea typeface="Arimo Bold"/>
              <a:cs typeface="Times New Roman" panose="02020603050405020304" pitchFamily="18" charset="0"/>
              <a:sym typeface="Arimo Bold"/>
            </a:endParaRPr>
          </a:p>
        </p:txBody>
      </p:sp>
      <p:sp>
        <p:nvSpPr>
          <p:cNvPr id="8" name="TextBox 8"/>
          <p:cNvSpPr txBox="1"/>
          <p:nvPr/>
        </p:nvSpPr>
        <p:spPr>
          <a:xfrm>
            <a:off x="1028700" y="6980348"/>
            <a:ext cx="15639541" cy="2875724"/>
          </a:xfrm>
          <a:prstGeom prst="rect">
            <a:avLst/>
          </a:prstGeom>
        </p:spPr>
        <p:txBody>
          <a:bodyPr wrap="square" lIns="0" tIns="0" rIns="0" bIns="0" rtlCol="0" anchor="t">
            <a:spAutoFit/>
          </a:bodyPr>
          <a:lstStyle/>
          <a:p>
            <a:pPr algn="just">
              <a:lnSpc>
                <a:spcPct val="150000"/>
              </a:lnSpc>
              <a:spcBef>
                <a:spcPts val="600"/>
              </a:spcBef>
              <a:spcAft>
                <a:spcPts val="600"/>
              </a:spcAft>
            </a:pPr>
            <a:r>
              <a:rPr lang="vi-VN" sz="3200" dirty="0">
                <a:latin typeface="+mj-lt"/>
              </a:rPr>
              <a:t>Phần mềm quản lý điểm đồ án cần có giao diện thân thiện, rõ ràng, hiển thị thông tin logic và trực quan với màu sắc hài hòa, chuyên nghiệp. Chức năng phải dễ sử dụng, tập trung vào các tính năng cơ bản như nhập điểm, tra cứu thông tin và tổng hợp báo cáo, tránh thiết kế quá phức tạp gây khó khăn cho người dùng.</a:t>
            </a:r>
            <a:endParaRPr lang="en-US" sz="3200" dirty="0">
              <a:solidFill>
                <a:srgbClr val="000000"/>
              </a:solidFill>
              <a:effectLst/>
              <a:latin typeface="+mj-lt"/>
              <a:ea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5" name="TextBox 5"/>
          <p:cNvSpPr txBox="1"/>
          <p:nvPr/>
        </p:nvSpPr>
        <p:spPr>
          <a:xfrm>
            <a:off x="648977" y="523240"/>
            <a:ext cx="11600111" cy="862737"/>
          </a:xfrm>
          <a:prstGeom prst="rect">
            <a:avLst/>
          </a:prstGeom>
        </p:spPr>
        <p:txBody>
          <a:bodyPr lIns="0" tIns="0" rIns="0" bIns="0" rtlCol="0" anchor="t">
            <a:spAutoFit/>
          </a:bodyPr>
          <a:lstStyle/>
          <a:p>
            <a:pPr>
              <a:lnSpc>
                <a:spcPts val="7279"/>
              </a:lnSpc>
            </a:pP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2.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Sơ</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a:t>
            </a:r>
            <a:r>
              <a:rPr lang="en-US" sz="5199" b="1" dirty="0" err="1">
                <a:solidFill>
                  <a:srgbClr val="000000"/>
                </a:solidFill>
                <a:latin typeface="Times New Roman" panose="02020603050405020304" pitchFamily="18" charset="0"/>
                <a:ea typeface="DejaVu Serif Bold"/>
                <a:cs typeface="Times New Roman" panose="02020603050405020304" pitchFamily="18" charset="0"/>
                <a:sym typeface="DejaVu Serif Bold"/>
              </a:rPr>
              <a:t>đồ</a:t>
            </a:r>
            <a:r>
              <a:rPr lang="en-US" sz="5199" b="1" dirty="0">
                <a:solidFill>
                  <a:srgbClr val="000000"/>
                </a:solidFill>
                <a:latin typeface="Times New Roman" panose="02020603050405020304" pitchFamily="18" charset="0"/>
                <a:ea typeface="DejaVu Serif Bold"/>
                <a:cs typeface="Times New Roman" panose="02020603050405020304" pitchFamily="18" charset="0"/>
                <a:sym typeface="DejaVu Serif Bold"/>
              </a:rPr>
              <a:t> Use-case</a:t>
            </a:r>
          </a:p>
        </p:txBody>
      </p:sp>
      <p:pic>
        <p:nvPicPr>
          <p:cNvPr id="7" name="Picture 6" descr="A diagram of a complex system&#10;&#10;Description automatically generated with medium confidence">
            <a:extLst>
              <a:ext uri="{FF2B5EF4-FFF2-40B4-BE49-F238E27FC236}">
                <a16:creationId xmlns:a16="http://schemas.microsoft.com/office/drawing/2014/main" id="{A725CBE3-40F9-B10F-E5BC-78C3EE4AF006}"/>
              </a:ext>
            </a:extLst>
          </p:cNvPr>
          <p:cNvPicPr>
            <a:picLocks noChangeAspect="1"/>
          </p:cNvPicPr>
          <p:nvPr/>
        </p:nvPicPr>
        <p:blipFill>
          <a:blip r:embed="rId3"/>
          <a:stretch>
            <a:fillRect/>
          </a:stretch>
        </p:blipFill>
        <p:spPr>
          <a:xfrm>
            <a:off x="1430089" y="1562100"/>
            <a:ext cx="14571911" cy="8077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4" name="Freeform 4"/>
          <p:cNvSpPr/>
          <p:nvPr/>
        </p:nvSpPr>
        <p:spPr>
          <a:xfrm>
            <a:off x="9593581" y="2239468"/>
            <a:ext cx="3976308" cy="3444476"/>
          </a:xfrm>
          <a:custGeom>
            <a:avLst/>
            <a:gdLst/>
            <a:ahLst/>
            <a:cxnLst/>
            <a:rect l="l" t="t" r="r" b="b"/>
            <a:pathLst>
              <a:path w="3976308" h="3444476">
                <a:moveTo>
                  <a:pt x="0" y="0"/>
                </a:moveTo>
                <a:lnTo>
                  <a:pt x="3976308" y="0"/>
                </a:lnTo>
                <a:lnTo>
                  <a:pt x="3976308" y="3444476"/>
                </a:lnTo>
                <a:lnTo>
                  <a:pt x="0" y="3444476"/>
                </a:lnTo>
                <a:lnTo>
                  <a:pt x="0" y="0"/>
                </a:lnTo>
                <a:close/>
              </a:path>
            </a:pathLst>
          </a:custGeom>
          <a:blipFill>
            <a:blip r:embed="rId3"/>
            <a:stretch>
              <a:fillRect/>
            </a:stretch>
          </a:blipFill>
        </p:spPr>
      </p:sp>
      <p:sp>
        <p:nvSpPr>
          <p:cNvPr id="9" name="TextBox 9"/>
          <p:cNvSpPr txBox="1"/>
          <p:nvPr/>
        </p:nvSpPr>
        <p:spPr>
          <a:xfrm>
            <a:off x="0" y="599034"/>
            <a:ext cx="14531766" cy="942975"/>
          </a:xfrm>
          <a:prstGeom prst="rect">
            <a:avLst/>
          </a:prstGeom>
        </p:spPr>
        <p:txBody>
          <a:bodyPr lIns="0" tIns="0" rIns="0" bIns="0" rtlCol="0" anchor="t">
            <a:spAutoFit/>
          </a:bodyPr>
          <a:lstStyle/>
          <a:p>
            <a:pPr>
              <a:lnSpc>
                <a:spcPts val="7200"/>
              </a:lnSpc>
            </a:pPr>
            <a:r>
              <a:rPr lang="en-US" sz="6000" b="1" dirty="0">
                <a:solidFill>
                  <a:srgbClr val="000000"/>
                </a:solidFill>
                <a:latin typeface="Arimo Bold"/>
                <a:ea typeface="Arimo Bold"/>
                <a:cs typeface="Arimo Bold"/>
                <a:sym typeface="Arimo Bold"/>
              </a:rPr>
              <a:t>III. </a:t>
            </a:r>
            <a:r>
              <a:rPr lang="en-US" sz="6000" b="1" dirty="0" err="1">
                <a:solidFill>
                  <a:srgbClr val="000000"/>
                </a:solidFill>
                <a:latin typeface="Arimo Bold"/>
                <a:ea typeface="Arimo Bold"/>
                <a:cs typeface="Arimo Bold"/>
                <a:sym typeface="Arimo Bold"/>
              </a:rPr>
              <a:t>Công</a:t>
            </a:r>
            <a:r>
              <a:rPr lang="en-US" sz="6000" b="1" dirty="0">
                <a:solidFill>
                  <a:srgbClr val="000000"/>
                </a:solidFill>
                <a:latin typeface="Arimo Bold"/>
                <a:ea typeface="Arimo Bold"/>
                <a:cs typeface="Arimo Bold"/>
                <a:sym typeface="Arimo Bold"/>
              </a:rPr>
              <a:t> </a:t>
            </a:r>
            <a:r>
              <a:rPr lang="en-US" sz="6000" b="1" dirty="0" err="1">
                <a:solidFill>
                  <a:srgbClr val="000000"/>
                </a:solidFill>
                <a:latin typeface="Arimo Bold"/>
                <a:ea typeface="Arimo Bold"/>
                <a:cs typeface="Arimo Bold"/>
                <a:sym typeface="Arimo Bold"/>
              </a:rPr>
              <a:t>cụ</a:t>
            </a:r>
            <a:r>
              <a:rPr lang="en-US" sz="6000" b="1" dirty="0">
                <a:solidFill>
                  <a:srgbClr val="000000"/>
                </a:solidFill>
                <a:latin typeface="Arimo Bold"/>
                <a:ea typeface="Arimo Bold"/>
                <a:cs typeface="Arimo Bold"/>
                <a:sym typeface="Arimo Bold"/>
              </a:rPr>
              <a:t> </a:t>
            </a:r>
            <a:r>
              <a:rPr lang="en-US" sz="6000" b="1" dirty="0" err="1">
                <a:solidFill>
                  <a:srgbClr val="000000"/>
                </a:solidFill>
                <a:latin typeface="Arimo Bold"/>
                <a:ea typeface="Arimo Bold"/>
                <a:cs typeface="Arimo Bold"/>
                <a:sym typeface="Arimo Bold"/>
              </a:rPr>
              <a:t>thực</a:t>
            </a:r>
            <a:r>
              <a:rPr lang="en-US" sz="6000" b="1" dirty="0">
                <a:solidFill>
                  <a:srgbClr val="000000"/>
                </a:solidFill>
                <a:latin typeface="Arimo Bold"/>
                <a:ea typeface="Arimo Bold"/>
                <a:cs typeface="Arimo Bold"/>
                <a:sym typeface="Arimo Bold"/>
              </a:rPr>
              <a:t> </a:t>
            </a:r>
            <a:r>
              <a:rPr lang="en-US" sz="6000" b="1" dirty="0" err="1">
                <a:solidFill>
                  <a:srgbClr val="000000"/>
                </a:solidFill>
                <a:latin typeface="Arimo Bold"/>
                <a:ea typeface="Arimo Bold"/>
                <a:cs typeface="Arimo Bold"/>
                <a:sym typeface="Arimo Bold"/>
              </a:rPr>
              <a:t>hiện</a:t>
            </a:r>
            <a:endParaRPr lang="en-US" sz="6000" b="1" dirty="0">
              <a:solidFill>
                <a:srgbClr val="000000"/>
              </a:solidFill>
              <a:latin typeface="Arimo Bold"/>
              <a:ea typeface="Arimo Bold"/>
              <a:cs typeface="Arimo Bold"/>
              <a:sym typeface="Arimo Bold"/>
            </a:endParaRPr>
          </a:p>
        </p:txBody>
      </p:sp>
      <p:sp>
        <p:nvSpPr>
          <p:cNvPr id="10" name="TextBox 10"/>
          <p:cNvSpPr txBox="1"/>
          <p:nvPr/>
        </p:nvSpPr>
        <p:spPr>
          <a:xfrm>
            <a:off x="880927" y="2201368"/>
            <a:ext cx="7813493" cy="2962349"/>
          </a:xfrm>
          <a:prstGeom prst="rect">
            <a:avLst/>
          </a:prstGeom>
        </p:spPr>
        <p:txBody>
          <a:bodyPr wrap="square" lIns="0" tIns="0" rIns="0" bIns="0" rtlCol="0" anchor="t">
            <a:spAutoFit/>
          </a:bodyPr>
          <a:lstStyle/>
          <a:p>
            <a:pPr algn="l">
              <a:lnSpc>
                <a:spcPts val="3899"/>
              </a:lnSpc>
              <a:spcBef>
                <a:spcPct val="0"/>
              </a:spcBef>
            </a:pPr>
            <a:r>
              <a:rPr lang="en-US" sz="2999" spc="179" dirty="0" err="1">
                <a:solidFill>
                  <a:srgbClr val="000000"/>
                </a:solidFill>
                <a:latin typeface="Arimo"/>
                <a:ea typeface="Arimo"/>
                <a:cs typeface="Arimo"/>
                <a:sym typeface="Arimo"/>
              </a:rPr>
              <a:t>Sử</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dụng</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các</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công</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cụ</a:t>
            </a:r>
            <a:r>
              <a:rPr lang="en-US" sz="2999" spc="179" dirty="0">
                <a:solidFill>
                  <a:srgbClr val="000000"/>
                </a:solidFill>
                <a:latin typeface="Arimo"/>
                <a:ea typeface="Arimo"/>
                <a:cs typeface="Arimo"/>
                <a:sym typeface="Arimo"/>
              </a:rPr>
              <a:t> Web </a:t>
            </a:r>
            <a:r>
              <a:rPr lang="en-US" sz="2999" spc="179" dirty="0" err="1">
                <a:solidFill>
                  <a:srgbClr val="000000"/>
                </a:solidFill>
                <a:latin typeface="Arimo"/>
                <a:ea typeface="Arimo"/>
                <a:cs typeface="Arimo"/>
                <a:sym typeface="Arimo"/>
              </a:rPr>
              <a:t>hiện</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đại</a:t>
            </a:r>
            <a:r>
              <a:rPr lang="en-US" sz="2999" spc="179" dirty="0">
                <a:solidFill>
                  <a:srgbClr val="000000"/>
                </a:solidFill>
                <a:latin typeface="Arimo"/>
                <a:ea typeface="Arimo"/>
                <a:cs typeface="Arimo"/>
                <a:sym typeface="Arimo"/>
              </a:rPr>
              <a:t> </a:t>
            </a:r>
            <a:r>
              <a:rPr lang="en-US" sz="2999" spc="179" dirty="0" err="1">
                <a:solidFill>
                  <a:srgbClr val="000000"/>
                </a:solidFill>
                <a:latin typeface="Arimo"/>
                <a:ea typeface="Arimo"/>
                <a:cs typeface="Arimo"/>
                <a:sym typeface="Arimo"/>
              </a:rPr>
              <a:t>như</a:t>
            </a:r>
            <a:r>
              <a:rPr lang="en-US" sz="2999" spc="179" dirty="0">
                <a:solidFill>
                  <a:srgbClr val="000000"/>
                </a:solidFill>
                <a:latin typeface="Arimo"/>
                <a:ea typeface="Arimo"/>
                <a:cs typeface="Arimo"/>
                <a:sym typeface="Arimo"/>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Ngôn</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ngữ</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lập</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Framework web</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Django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Cơ</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sở</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MySQL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HTML, CSS, JavaScript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Môi</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trường</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phát</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triển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Visual Studio Code </a:t>
            </a:r>
          </a:p>
        </p:txBody>
      </p:sp>
      <p:pic>
        <p:nvPicPr>
          <p:cNvPr id="1030" name="Picture 6">
            <a:extLst>
              <a:ext uri="{FF2B5EF4-FFF2-40B4-BE49-F238E27FC236}">
                <a16:creationId xmlns:a16="http://schemas.microsoft.com/office/drawing/2014/main" id="{053B8238-6225-9965-39E8-EF5E73B626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67070" y="4991100"/>
            <a:ext cx="2349987" cy="2578817"/>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10" descr="Logo Mysql - Logo MySQL - CleanPNG / KissPNG">
            <a:extLst>
              <a:ext uri="{FF2B5EF4-FFF2-40B4-BE49-F238E27FC236}">
                <a16:creationId xmlns:a16="http://schemas.microsoft.com/office/drawing/2014/main" id="{230B8FED-74E9-F3CD-40E0-53F53CEFF07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D35A38B8-0A43-6619-2D51-C8F2C214ADFD}"/>
              </a:ext>
            </a:extLst>
          </p:cNvPr>
          <p:cNvPicPr>
            <a:picLocks noChangeAspect="1"/>
          </p:cNvPicPr>
          <p:nvPr/>
        </p:nvPicPr>
        <p:blipFill>
          <a:blip r:embed="rId5"/>
          <a:stretch>
            <a:fillRect/>
          </a:stretch>
        </p:blipFill>
        <p:spPr>
          <a:xfrm>
            <a:off x="6094240" y="3520086"/>
            <a:ext cx="5197698" cy="51976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6" name="TextBox 6"/>
          <p:cNvSpPr txBox="1"/>
          <p:nvPr/>
        </p:nvSpPr>
        <p:spPr>
          <a:xfrm>
            <a:off x="0" y="557212"/>
            <a:ext cx="14531766" cy="942975"/>
          </a:xfrm>
          <a:prstGeom prst="rect">
            <a:avLst/>
          </a:prstGeom>
        </p:spPr>
        <p:txBody>
          <a:bodyPr lIns="0" tIns="0" rIns="0" bIns="0" rtlCol="0" anchor="t">
            <a:spAutoFit/>
          </a:bodyPr>
          <a:lstStyle/>
          <a:p>
            <a:pPr>
              <a:lnSpc>
                <a:spcPts val="7200"/>
              </a:lnSpc>
            </a:pP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IV. Quy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trình</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phát</a:t>
            </a:r>
            <a:r>
              <a:rPr lang="en-US" sz="6000" b="1" dirty="0">
                <a:solidFill>
                  <a:srgbClr val="000000"/>
                </a:solidFill>
                <a:latin typeface="Times New Roman" panose="02020603050405020304" pitchFamily="18" charset="0"/>
                <a:ea typeface="Arimo Bold"/>
                <a:cs typeface="Times New Roman" panose="02020603050405020304" pitchFamily="18" charset="0"/>
                <a:sym typeface="Arimo Bold"/>
              </a:rPr>
              <a:t> </a:t>
            </a:r>
            <a:r>
              <a:rPr lang="en-US" sz="6000" b="1" dirty="0" err="1">
                <a:solidFill>
                  <a:srgbClr val="000000"/>
                </a:solidFill>
                <a:latin typeface="Times New Roman" panose="02020603050405020304" pitchFamily="18" charset="0"/>
                <a:ea typeface="Arimo Bold"/>
                <a:cs typeface="Times New Roman" panose="02020603050405020304" pitchFamily="18" charset="0"/>
                <a:sym typeface="Arimo Bold"/>
              </a:rPr>
              <a:t>triển</a:t>
            </a:r>
            <a:endParaRPr lang="en-US" sz="6000" b="1" dirty="0">
              <a:solidFill>
                <a:srgbClr val="000000"/>
              </a:solidFill>
              <a:latin typeface="Times New Roman" panose="02020603050405020304" pitchFamily="18" charset="0"/>
              <a:ea typeface="Arimo Bold"/>
              <a:cs typeface="Times New Roman" panose="02020603050405020304" pitchFamily="18" charset="0"/>
              <a:sym typeface="Arimo Bold"/>
            </a:endParaRPr>
          </a:p>
        </p:txBody>
      </p:sp>
      <p:sp>
        <p:nvSpPr>
          <p:cNvPr id="8" name="TextBox 8"/>
          <p:cNvSpPr txBox="1"/>
          <p:nvPr/>
        </p:nvSpPr>
        <p:spPr>
          <a:xfrm>
            <a:off x="961580" y="1828182"/>
            <a:ext cx="15460266" cy="6401753"/>
          </a:xfrm>
          <a:prstGeom prst="rect">
            <a:avLst/>
          </a:prstGeom>
        </p:spPr>
        <p:txBody>
          <a:bodyPr lIns="0" tIns="0" rIns="0" bIns="0" rtlCol="0" anchor="t">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tích</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yêu</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Thu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thập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yêu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về</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sinh</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viên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giảng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viên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điểm</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số</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Thiết</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kế</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hệ</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thống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Xây</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cơ</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sở</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trên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MySQL.</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chia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chức</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hình MVT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Django.</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Triển</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khai</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Lập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backend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bằng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Python/Django.</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Xây</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giao</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diện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bằng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HTML, CSS, JavaScript.</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Kiểm</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thử</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Kiểm</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tra</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nhập</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xóa</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báo</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cáo</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Hoàn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thiện</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bàn</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giao</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lvl="1" eaLnBrk="0" fontAlgn="base" hangingPunct="0">
              <a:spcBef>
                <a:spcPct val="0"/>
              </a:spcBef>
              <a:spcAft>
                <a:spcPct val="0"/>
              </a:spcAft>
              <a:buFontTx/>
              <a:buChar char="•"/>
            </a:pP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Tối</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ưu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giao</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diện</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người</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dùng</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1132</Words>
  <Application>Microsoft Office PowerPoint</Application>
  <PresentationFormat>Custom</PresentationFormat>
  <Paragraphs>76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Arimo</vt:lpstr>
      <vt:lpstr>Times New Roman</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giới thiệu các ngôi chùa nổi tiếng của tỉnh Trà Vinh sử dụng React.js</dc:title>
  <cp:lastModifiedBy>Ha ni</cp:lastModifiedBy>
  <cp:revision>24</cp:revision>
  <dcterms:created xsi:type="dcterms:W3CDTF">2006-08-16T00:00:00Z</dcterms:created>
  <dcterms:modified xsi:type="dcterms:W3CDTF">2025-01-08T19:12:59Z</dcterms:modified>
  <dc:identifier>DAGbngoP51I</dc:identifier>
</cp:coreProperties>
</file>